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327" r:id="rId8"/>
    <p:sldId id="328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29" r:id="rId44"/>
    <p:sldId id="304" r:id="rId45"/>
    <p:sldId id="305" r:id="rId46"/>
    <p:sldId id="306" r:id="rId47"/>
    <p:sldId id="356" r:id="rId48"/>
    <p:sldId id="256" r:id="rId49"/>
    <p:sldId id="330" r:id="rId50"/>
    <p:sldId id="334" r:id="rId51"/>
    <p:sldId id="335" r:id="rId52"/>
    <p:sldId id="337" r:id="rId53"/>
    <p:sldId id="338" r:id="rId54"/>
    <p:sldId id="341" r:id="rId55"/>
    <p:sldId id="342" r:id="rId56"/>
    <p:sldId id="343" r:id="rId57"/>
    <p:sldId id="344" r:id="rId58"/>
    <p:sldId id="345" r:id="rId59"/>
    <p:sldId id="347" r:id="rId60"/>
    <p:sldId id="348" r:id="rId61"/>
    <p:sldId id="349" r:id="rId62"/>
    <p:sldId id="350" r:id="rId63"/>
    <p:sldId id="352" r:id="rId64"/>
    <p:sldId id="357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7" r:id="rId103"/>
    <p:sldId id="398" r:id="rId104"/>
    <p:sldId id="399" r:id="rId105"/>
    <p:sldId id="400" r:id="rId106"/>
    <p:sldId id="401" r:id="rId107"/>
    <p:sldId id="402" r:id="rId108"/>
    <p:sldId id="403" r:id="rId109"/>
    <p:sldId id="325" r:id="rId110"/>
    <p:sldId id="404" r:id="rId111"/>
    <p:sldId id="405" r:id="rId112"/>
    <p:sldId id="406" r:id="rId113"/>
    <p:sldId id="407" r:id="rId114"/>
    <p:sldId id="408" r:id="rId115"/>
    <p:sldId id="331" r:id="rId116"/>
    <p:sldId id="333" r:id="rId117"/>
    <p:sldId id="409" r:id="rId118"/>
    <p:sldId id="410" r:id="rId119"/>
    <p:sldId id="336" r:id="rId120"/>
    <p:sldId id="411" r:id="rId121"/>
    <p:sldId id="412" r:id="rId122"/>
    <p:sldId id="339" r:id="rId123"/>
    <p:sldId id="340" r:id="rId124"/>
    <p:sldId id="413" r:id="rId125"/>
    <p:sldId id="414" r:id="rId126"/>
    <p:sldId id="415" r:id="rId127"/>
    <p:sldId id="416" r:id="rId128"/>
    <p:sldId id="417" r:id="rId129"/>
    <p:sldId id="309" r:id="rId130"/>
    <p:sldId id="310" r:id="rId131"/>
    <p:sldId id="311" r:id="rId132"/>
    <p:sldId id="312" r:id="rId133"/>
    <p:sldId id="313" r:id="rId134"/>
    <p:sldId id="314" r:id="rId135"/>
    <p:sldId id="315" r:id="rId136"/>
    <p:sldId id="316" r:id="rId137"/>
    <p:sldId id="317" r:id="rId138"/>
    <p:sldId id="318" r:id="rId139"/>
    <p:sldId id="319" r:id="rId140"/>
    <p:sldId id="320" r:id="rId141"/>
    <p:sldId id="321" r:id="rId142"/>
    <p:sldId id="322" r:id="rId143"/>
    <p:sldId id="323" r:id="rId144"/>
    <p:sldId id="324" r:id="rId145"/>
    <p:sldId id="326" r:id="rId14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99" y="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88976" y="6483096"/>
            <a:ext cx="1502664" cy="362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189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80889" y="6565196"/>
            <a:ext cx="794384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dirty="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2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5" Type="http://schemas.openxmlformats.org/officeDocument/2006/relationships/image" Target="../media/image105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2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5.png"/><Relationship Id="rId5" Type="http://schemas.openxmlformats.org/officeDocument/2006/relationships/image" Target="../media/image105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5.png"/><Relationship Id="rId7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5857" y="6492552"/>
            <a:ext cx="7006590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0"/>
              </a:lnSpc>
            </a:pPr>
            <a:r>
              <a:rPr sz="1200" spc="-110" dirty="0">
                <a:latin typeface="Arial"/>
                <a:cs typeface="Arial"/>
              </a:rPr>
              <a:t>6.S191 </a:t>
            </a:r>
            <a:r>
              <a:rPr sz="1200" spc="-45" dirty="0">
                <a:latin typeface="Arial"/>
                <a:cs typeface="Arial"/>
              </a:rPr>
              <a:t>Introduction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-60" dirty="0">
                <a:latin typeface="Arial"/>
                <a:cs typeface="Arial"/>
              </a:rPr>
              <a:t>Deep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90" dirty="0">
                <a:latin typeface="Arial"/>
                <a:cs typeface="Arial"/>
              </a:rPr>
              <a:t>Learning</a:t>
            </a:r>
            <a:endParaRPr sz="1200">
              <a:latin typeface="Arial"/>
              <a:cs typeface="Arial"/>
            </a:endParaRPr>
          </a:p>
          <a:p>
            <a:pPr marL="466090">
              <a:lnSpc>
                <a:spcPct val="100000"/>
              </a:lnSpc>
              <a:spcBef>
                <a:spcPts val="75"/>
              </a:spcBef>
              <a:tabLst>
                <a:tab pos="6577330" algn="l"/>
              </a:tabLst>
            </a:pP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i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15" dirty="0">
                <a:solidFill>
                  <a:srgbClr val="0563C1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0563C1"/>
                </a:solidFill>
                <a:latin typeface="Arial"/>
                <a:cs typeface="Arial"/>
              </a:rPr>
              <a:t>r</a:t>
            </a:r>
            <a:r>
              <a:rPr sz="1100" spc="-20" dirty="0">
                <a:solidFill>
                  <a:srgbClr val="0563C1"/>
                </a:solidFill>
                <a:latin typeface="Arial"/>
                <a:cs typeface="Arial"/>
              </a:rPr>
              <a:t>o</a:t>
            </a:r>
            <a:r>
              <a:rPr sz="1100" spc="5" dirty="0">
                <a:solidFill>
                  <a:srgbClr val="0563C1"/>
                </a:solidFill>
                <a:latin typeface="Arial"/>
                <a:cs typeface="Arial"/>
              </a:rPr>
              <a:t>to</a:t>
            </a:r>
            <a:r>
              <a:rPr sz="1100" spc="-55" dirty="0">
                <a:solidFill>
                  <a:srgbClr val="0563C1"/>
                </a:solidFill>
                <a:latin typeface="Arial"/>
                <a:cs typeface="Arial"/>
              </a:rPr>
              <a:t>d</a:t>
            </a:r>
            <a:r>
              <a:rPr sz="1100" spc="-90" dirty="0">
                <a:solidFill>
                  <a:srgbClr val="0563C1"/>
                </a:solidFill>
                <a:latin typeface="Arial"/>
                <a:cs typeface="Arial"/>
              </a:rPr>
              <a:t>ee</a:t>
            </a:r>
            <a:r>
              <a:rPr sz="1100" spc="-55" dirty="0">
                <a:solidFill>
                  <a:srgbClr val="0563C1"/>
                </a:solidFill>
                <a:latin typeface="Arial"/>
                <a:cs typeface="Arial"/>
              </a:rPr>
              <a:t>p</a:t>
            </a: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l</a:t>
            </a:r>
            <a:r>
              <a:rPr sz="1100" spc="-95" dirty="0">
                <a:solidFill>
                  <a:srgbClr val="0563C1"/>
                </a:solidFill>
                <a:latin typeface="Arial"/>
                <a:cs typeface="Arial"/>
              </a:rPr>
              <a:t>e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a</a:t>
            </a:r>
            <a:r>
              <a:rPr sz="1100" spc="-60" dirty="0">
                <a:solidFill>
                  <a:srgbClr val="0563C1"/>
                </a:solidFill>
                <a:latin typeface="Arial"/>
                <a:cs typeface="Arial"/>
              </a:rPr>
              <a:t>r</a:t>
            </a:r>
            <a:r>
              <a:rPr sz="1100" spc="-80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i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-105" dirty="0">
                <a:solidFill>
                  <a:srgbClr val="0563C1"/>
                </a:solidFill>
                <a:latin typeface="Arial"/>
                <a:cs typeface="Arial"/>
              </a:rPr>
              <a:t>g.</a:t>
            </a:r>
            <a:r>
              <a:rPr sz="1100" spc="-130" dirty="0">
                <a:solidFill>
                  <a:srgbClr val="0563C1"/>
                </a:solidFill>
                <a:latin typeface="Arial"/>
                <a:cs typeface="Arial"/>
              </a:rPr>
              <a:t>c</a:t>
            </a:r>
            <a:r>
              <a:rPr sz="1100" spc="-20" dirty="0">
                <a:solidFill>
                  <a:srgbClr val="0563C1"/>
                </a:solidFill>
                <a:latin typeface="Arial"/>
                <a:cs typeface="Arial"/>
              </a:rPr>
              <a:t>o</a:t>
            </a:r>
            <a:r>
              <a:rPr sz="1100" spc="-70" dirty="0">
                <a:solidFill>
                  <a:srgbClr val="0563C1"/>
                </a:solidFill>
                <a:latin typeface="Arial"/>
                <a:cs typeface="Arial"/>
              </a:rPr>
              <a:t>m</a:t>
            </a:r>
            <a:r>
              <a:rPr sz="1100" dirty="0">
                <a:solidFill>
                  <a:srgbClr val="0563C1"/>
                </a:solidFill>
                <a:latin typeface="Arial"/>
                <a:cs typeface="Arial"/>
              </a:rPr>
              <a:t>	</a:t>
            </a:r>
            <a:r>
              <a:rPr sz="1650" spc="-44" baseline="37878" dirty="0">
                <a:latin typeface="Arial"/>
                <a:cs typeface="Arial"/>
              </a:rPr>
              <a:t>1/</a:t>
            </a:r>
            <a:r>
              <a:rPr sz="1650" spc="-67" baseline="37878" dirty="0">
                <a:latin typeface="Arial"/>
                <a:cs typeface="Arial"/>
              </a:rPr>
              <a:t>29/</a:t>
            </a:r>
            <a:r>
              <a:rPr sz="1650" spc="-97" baseline="37878" dirty="0">
                <a:latin typeface="Arial"/>
                <a:cs typeface="Arial"/>
              </a:rPr>
              <a:t>19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AB83E1A-F958-4D70-A07B-055FC4891FEA}"/>
              </a:ext>
            </a:extLst>
          </p:cNvPr>
          <p:cNvSpPr txBox="1"/>
          <p:nvPr/>
        </p:nvSpPr>
        <p:spPr>
          <a:xfrm>
            <a:off x="381000" y="2286000"/>
            <a:ext cx="4419600" cy="1997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0" dirty="0">
                <a:latin typeface="Alfa Slab One" panose="02000507050000020004" pitchFamily="2" charset="0"/>
                <a:cs typeface="Arial"/>
              </a:rPr>
              <a:t>Deep </a:t>
            </a:r>
            <a:r>
              <a:rPr sz="4300" spc="-250" dirty="0">
                <a:latin typeface="Alfa Slab One" panose="02000507050000020004" pitchFamily="2" charset="0"/>
                <a:cs typeface="Arial"/>
              </a:rPr>
              <a:t>Learning </a:t>
            </a:r>
            <a:r>
              <a:rPr sz="4300" spc="25" dirty="0">
                <a:latin typeface="Alfa Slab One" panose="02000507050000020004" pitchFamily="2" charset="0"/>
                <a:cs typeface="Arial"/>
              </a:rPr>
              <a:t>for </a:t>
            </a:r>
            <a:r>
              <a:rPr sz="4300" spc="-85" dirty="0">
                <a:latin typeface="Alfa Slab One" panose="02000507050000020004" pitchFamily="2" charset="0"/>
                <a:cs typeface="Arial"/>
              </a:rPr>
              <a:t>Computer</a:t>
            </a:r>
            <a:r>
              <a:rPr sz="4300" spc="-215" dirty="0">
                <a:latin typeface="Alfa Slab One" panose="02000507050000020004" pitchFamily="2" charset="0"/>
                <a:cs typeface="Arial"/>
              </a:rPr>
              <a:t> </a:t>
            </a:r>
            <a:r>
              <a:rPr sz="4300" spc="-180" dirty="0">
                <a:latin typeface="Alfa Slab One" panose="02000507050000020004" pitchFamily="2" charset="0"/>
                <a:cs typeface="Arial"/>
              </a:rPr>
              <a:t>Vision</a:t>
            </a:r>
            <a:endParaRPr sz="4300" dirty="0">
              <a:latin typeface="Alfa Slab One" panose="02000507050000020004" pitchFamily="2" charset="0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45700" y="273811"/>
            <a:ext cx="57003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0" dirty="0">
                <a:latin typeface="Arial"/>
                <a:cs typeface="Arial"/>
              </a:rPr>
              <a:t>Manual </a:t>
            </a:r>
            <a:r>
              <a:rPr sz="4200" spc="-240" dirty="0">
                <a:latin typeface="Arial"/>
                <a:cs typeface="Arial"/>
              </a:rPr>
              <a:t>Feature</a:t>
            </a:r>
            <a:r>
              <a:rPr sz="4200" spc="-610" dirty="0">
                <a:latin typeface="Arial"/>
                <a:cs typeface="Arial"/>
              </a:rPr>
              <a:t> </a:t>
            </a:r>
            <a:r>
              <a:rPr sz="4200" spc="-110" dirty="0">
                <a:latin typeface="Arial"/>
                <a:cs typeface="Arial"/>
              </a:rPr>
              <a:t>Extraction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6654" y="1667881"/>
            <a:ext cx="56788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30"/>
              </a:lnSpc>
              <a:tabLst>
                <a:tab pos="3860800" algn="l"/>
              </a:tabLst>
            </a:pPr>
            <a:r>
              <a:rPr sz="3600" spc="-179" baseline="2314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3600" baseline="23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25" baseline="2314" dirty="0">
                <a:solidFill>
                  <a:srgbClr val="FFFFFF"/>
                </a:solidFill>
                <a:latin typeface="Arial"/>
                <a:cs typeface="Arial"/>
              </a:rPr>
              <a:t>knowledge	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3624" y="2538983"/>
            <a:ext cx="9009888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7308" y="1149921"/>
            <a:ext cx="7139940" cy="1391285"/>
          </a:xfrm>
          <a:custGeom>
            <a:avLst/>
            <a:gdLst/>
            <a:ahLst/>
            <a:cxnLst/>
            <a:rect l="l" t="t" r="r" b="b"/>
            <a:pathLst>
              <a:path w="7139940" h="1391285">
                <a:moveTo>
                  <a:pt x="0" y="1390764"/>
                </a:moveTo>
                <a:lnTo>
                  <a:pt x="7139330" y="1390764"/>
                </a:lnTo>
                <a:lnTo>
                  <a:pt x="7139330" y="0"/>
                </a:lnTo>
                <a:lnTo>
                  <a:pt x="0" y="0"/>
                </a:lnTo>
                <a:lnTo>
                  <a:pt x="0" y="1390764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308" y="1149921"/>
            <a:ext cx="7139940" cy="1391285"/>
          </a:xfrm>
          <a:custGeom>
            <a:avLst/>
            <a:gdLst/>
            <a:ahLst/>
            <a:cxnLst/>
            <a:rect l="l" t="t" r="r" b="b"/>
            <a:pathLst>
              <a:path w="7139940" h="1391285">
                <a:moveTo>
                  <a:pt x="0" y="0"/>
                </a:moveTo>
                <a:lnTo>
                  <a:pt x="7139334" y="0"/>
                </a:lnTo>
                <a:lnTo>
                  <a:pt x="7139334" y="1390760"/>
                </a:lnTo>
                <a:lnTo>
                  <a:pt x="0" y="1390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[2]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863984" y="1381100"/>
            <a:ext cx="10152725" cy="327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8302" y="1430395"/>
            <a:ext cx="1926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6424" y="5182363"/>
            <a:ext cx="8741833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208051" marR="6773" indent="-219196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Auxiliary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outputs to inject additional gradient at lower layers  (AvgPool-1x1Conv-FC-FC-Softmax)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0700" y="4005966"/>
            <a:ext cx="1553633" cy="654473"/>
          </a:xfrm>
          <a:custGeom>
            <a:avLst/>
            <a:gdLst/>
            <a:ahLst/>
            <a:cxnLst/>
            <a:rect l="l" t="t" r="r" b="b"/>
            <a:pathLst>
              <a:path w="1165225" h="490854">
                <a:moveTo>
                  <a:pt x="0" y="0"/>
                </a:moveTo>
                <a:lnTo>
                  <a:pt x="1164899" y="0"/>
                </a:lnTo>
                <a:lnTo>
                  <a:pt x="1164899" y="490799"/>
                </a:lnTo>
                <a:lnTo>
                  <a:pt x="0" y="490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050894" y="4772143"/>
            <a:ext cx="433493" cy="468207"/>
          </a:xfrm>
          <a:custGeom>
            <a:avLst/>
            <a:gdLst/>
            <a:ahLst/>
            <a:cxnLst/>
            <a:rect l="l" t="t" r="r" b="b"/>
            <a:pathLst>
              <a:path w="325120" h="351154">
                <a:moveTo>
                  <a:pt x="324904" y="350567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959841" y="4674901"/>
            <a:ext cx="134524" cy="138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7532366" y="3569632"/>
            <a:ext cx="1658620" cy="778933"/>
          </a:xfrm>
          <a:custGeom>
            <a:avLst/>
            <a:gdLst/>
            <a:ahLst/>
            <a:cxnLst/>
            <a:rect l="l" t="t" r="r" b="b"/>
            <a:pathLst>
              <a:path w="1243965" h="584200">
                <a:moveTo>
                  <a:pt x="0" y="0"/>
                </a:moveTo>
                <a:lnTo>
                  <a:pt x="1243799" y="0"/>
                </a:lnTo>
                <a:lnTo>
                  <a:pt x="1243799" y="584099"/>
                </a:lnTo>
                <a:lnTo>
                  <a:pt x="0" y="58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643566" y="4416651"/>
            <a:ext cx="1582420" cy="792480"/>
          </a:xfrm>
          <a:custGeom>
            <a:avLst/>
            <a:gdLst/>
            <a:ahLst/>
            <a:cxnLst/>
            <a:rect l="l" t="t" r="r" b="b"/>
            <a:pathLst>
              <a:path w="1186814" h="594360">
                <a:moveTo>
                  <a:pt x="0" y="593835"/>
                </a:moveTo>
                <a:lnTo>
                  <a:pt x="118629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8193807" y="4352355"/>
            <a:ext cx="147255" cy="114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100</a:t>
            </a:fld>
            <a:endParaRPr sz="2667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863984" y="1381100"/>
            <a:ext cx="10152725" cy="327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8302" y="1430395"/>
            <a:ext cx="1926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101</a:t>
            </a:fld>
            <a:endParaRPr sz="2667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020" y="5182363"/>
            <a:ext cx="96604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22 total layers with weights (including each parallel layer in an Inception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module)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866034" y="4195230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33" y="1512975"/>
            <a:ext cx="50292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2" y="2617873"/>
            <a:ext cx="4737947" cy="221731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params than</a:t>
            </a:r>
            <a:r>
              <a:rPr sz="24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(6.7%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33" y="2357934"/>
            <a:ext cx="3841435" cy="181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811067" y="268757"/>
            <a:ext cx="1856699" cy="575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102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9054" y="1241500"/>
            <a:ext cx="8146263" cy="442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5978" y="5874680"/>
            <a:ext cx="3540145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60432" y="1071299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9" y="0"/>
                </a:lnTo>
                <a:lnTo>
                  <a:pt x="2958899" y="544499"/>
                </a:lnTo>
                <a:lnTo>
                  <a:pt x="0" y="54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095766" y="1684101"/>
            <a:ext cx="1459653" cy="4047913"/>
          </a:xfrm>
          <a:custGeom>
            <a:avLst/>
            <a:gdLst/>
            <a:ahLst/>
            <a:cxnLst/>
            <a:rect l="l" t="t" r="r" b="b"/>
            <a:pathLst>
              <a:path w="1094739" h="3035935">
                <a:moveTo>
                  <a:pt x="0" y="0"/>
                </a:moveTo>
                <a:lnTo>
                  <a:pt x="1094699" y="0"/>
                </a:lnTo>
                <a:lnTo>
                  <a:pt x="1094699" y="3035699"/>
                </a:lnTo>
                <a:lnTo>
                  <a:pt x="0" y="303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4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4101767" y="1002186"/>
            <a:ext cx="2753360" cy="3659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67" spc="-7" dirty="0">
                <a:solidFill>
                  <a:srgbClr val="FF0000"/>
                </a:solidFill>
                <a:latin typeface="Arial"/>
                <a:cs typeface="Arial"/>
              </a:rPr>
              <a:t>“Revolution of</a:t>
            </a:r>
            <a:r>
              <a:rPr sz="2267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67" spc="-7" dirty="0">
                <a:solidFill>
                  <a:srgbClr val="FF0000"/>
                </a:solidFill>
                <a:latin typeface="Arial"/>
                <a:cs typeface="Arial"/>
              </a:rPr>
              <a:t>Depth”</a:t>
            </a:r>
            <a:endParaRPr sz="22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232" y="1241299"/>
            <a:ext cx="1036320" cy="389467"/>
          </a:xfrm>
          <a:custGeom>
            <a:avLst/>
            <a:gdLst/>
            <a:ahLst/>
            <a:cxnLst/>
            <a:rect l="l" t="t" r="r" b="b"/>
            <a:pathLst>
              <a:path w="777239" h="292100">
                <a:moveTo>
                  <a:pt x="777099" y="0"/>
                </a:moveTo>
                <a:lnTo>
                  <a:pt x="0" y="291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847627" y="1578534"/>
            <a:ext cx="148059" cy="105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103</a:t>
            </a:fld>
            <a:endParaRPr sz="2667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4" y="1512975"/>
            <a:ext cx="4688839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Very deep networks using residual 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connections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32" y="2617874"/>
            <a:ext cx="4737947" cy="22284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152-layer model for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240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(3.57%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>
              <a:latin typeface="Arial"/>
              <a:cs typeface="Arial"/>
            </a:endParaRPr>
          </a:p>
          <a:p>
            <a:pPr marL="422476" marR="665462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Swept all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detection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competitions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 ILSVRC’15 and</a:t>
            </a:r>
            <a:r>
              <a:rPr sz="24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COCO’15!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5703" y="533068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245703" y="533068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79183" y="4964371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245689" y="487304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1245689" y="487304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1272681" y="4929471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1299689" y="4901241"/>
            <a:ext cx="792480" cy="458047"/>
          </a:xfrm>
          <a:custGeom>
            <a:avLst/>
            <a:gdLst/>
            <a:ahLst/>
            <a:cxnLst/>
            <a:rect l="l" t="t" r="r" b="b"/>
            <a:pathLst>
              <a:path w="594359" h="343535">
                <a:moveTo>
                  <a:pt x="0" y="0"/>
                </a:moveTo>
                <a:lnTo>
                  <a:pt x="63512" y="1281"/>
                </a:lnTo>
                <a:lnTo>
                  <a:pt x="126374" y="5002"/>
                </a:lnTo>
                <a:lnTo>
                  <a:pt x="187937" y="10975"/>
                </a:lnTo>
                <a:lnTo>
                  <a:pt x="247550" y="19011"/>
                </a:lnTo>
                <a:lnTo>
                  <a:pt x="304567" y="28923"/>
                </a:lnTo>
                <a:lnTo>
                  <a:pt x="358338" y="40523"/>
                </a:lnTo>
                <a:lnTo>
                  <a:pt x="408214" y="53624"/>
                </a:lnTo>
                <a:lnTo>
                  <a:pt x="453547" y="68039"/>
                </a:lnTo>
                <a:lnTo>
                  <a:pt x="493688" y="83579"/>
                </a:lnTo>
                <a:lnTo>
                  <a:pt x="555799" y="117287"/>
                </a:lnTo>
                <a:lnTo>
                  <a:pt x="589357" y="153245"/>
                </a:lnTo>
                <a:lnTo>
                  <a:pt x="593807" y="171599"/>
                </a:lnTo>
                <a:lnTo>
                  <a:pt x="589389" y="189954"/>
                </a:lnTo>
                <a:lnTo>
                  <a:pt x="555897" y="225912"/>
                </a:lnTo>
                <a:lnTo>
                  <a:pt x="493855" y="259620"/>
                </a:lnTo>
                <a:lnTo>
                  <a:pt x="453752" y="275160"/>
                </a:lnTo>
                <a:lnTo>
                  <a:pt x="408458" y="289574"/>
                </a:lnTo>
                <a:lnTo>
                  <a:pt x="358623" y="302676"/>
                </a:lnTo>
                <a:lnTo>
                  <a:pt x="304896" y="314276"/>
                </a:lnTo>
                <a:lnTo>
                  <a:pt x="247926" y="324188"/>
                </a:lnTo>
                <a:lnTo>
                  <a:pt x="188363" y="332224"/>
                </a:lnTo>
                <a:lnTo>
                  <a:pt x="126855" y="338197"/>
                </a:lnTo>
                <a:lnTo>
                  <a:pt x="64050" y="341918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0690073" y="45237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690073" y="45237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0702773" y="4494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90073" y="46979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0690073" y="46979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10702773" y="46682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70272" y="464717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1270290" y="4821441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1243816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1243816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70273" y="446976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11270815" y="4413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1297690" y="4441240"/>
            <a:ext cx="817033" cy="460587"/>
          </a:xfrm>
          <a:custGeom>
            <a:avLst/>
            <a:gdLst/>
            <a:ahLst/>
            <a:cxnLst/>
            <a:rect l="l" t="t" r="r" b="b"/>
            <a:pathLst>
              <a:path w="612775" h="345439">
                <a:moveTo>
                  <a:pt x="1499" y="344999"/>
                </a:moveTo>
                <a:lnTo>
                  <a:pt x="66848" y="343711"/>
                </a:lnTo>
                <a:lnTo>
                  <a:pt x="131533" y="339970"/>
                </a:lnTo>
                <a:lnTo>
                  <a:pt x="194885" y="333967"/>
                </a:lnTo>
                <a:lnTo>
                  <a:pt x="256236" y="325889"/>
                </a:lnTo>
                <a:lnTo>
                  <a:pt x="314916" y="315925"/>
                </a:lnTo>
                <a:lnTo>
                  <a:pt x="370255" y="304263"/>
                </a:lnTo>
                <a:lnTo>
                  <a:pt x="421586" y="291093"/>
                </a:lnTo>
                <a:lnTo>
                  <a:pt x="468238" y="276603"/>
                </a:lnTo>
                <a:lnTo>
                  <a:pt x="509543" y="260981"/>
                </a:lnTo>
                <a:lnTo>
                  <a:pt x="544830" y="244416"/>
                </a:lnTo>
                <a:lnTo>
                  <a:pt x="594680" y="209212"/>
                </a:lnTo>
                <a:lnTo>
                  <a:pt x="612432" y="172499"/>
                </a:lnTo>
                <a:lnTo>
                  <a:pt x="607822" y="154049"/>
                </a:lnTo>
                <a:lnTo>
                  <a:pt x="573188" y="117902"/>
                </a:lnTo>
                <a:lnTo>
                  <a:pt x="509124" y="84018"/>
                </a:lnTo>
                <a:lnTo>
                  <a:pt x="467726" y="68396"/>
                </a:lnTo>
                <a:lnTo>
                  <a:pt x="420976" y="53906"/>
                </a:lnTo>
                <a:lnTo>
                  <a:pt x="369542" y="40736"/>
                </a:lnTo>
                <a:lnTo>
                  <a:pt x="314093" y="29074"/>
                </a:lnTo>
                <a:lnTo>
                  <a:pt x="255296" y="19110"/>
                </a:lnTo>
                <a:lnTo>
                  <a:pt x="193819" y="11032"/>
                </a:lnTo>
                <a:lnTo>
                  <a:pt x="130332" y="5029"/>
                </a:lnTo>
                <a:lnTo>
                  <a:pt x="65503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0690073" y="406383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10690073" y="406383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10702773" y="403410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90073" y="42380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10690073" y="42380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10702773" y="420831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270272" y="418724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11270415" y="436159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11243816" y="395963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11243816" y="395963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11270273" y="401583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11297815" y="3987791"/>
            <a:ext cx="794173" cy="453813"/>
          </a:xfrm>
          <a:custGeom>
            <a:avLst/>
            <a:gdLst/>
            <a:ahLst/>
            <a:cxnLst/>
            <a:rect l="l" t="t" r="r" b="b"/>
            <a:pathLst>
              <a:path w="595629" h="340360">
                <a:moveTo>
                  <a:pt x="0" y="340199"/>
                </a:moveTo>
                <a:lnTo>
                  <a:pt x="63663" y="338928"/>
                </a:lnTo>
                <a:lnTo>
                  <a:pt x="126674" y="335240"/>
                </a:lnTo>
                <a:lnTo>
                  <a:pt x="188382" y="329320"/>
                </a:lnTo>
                <a:lnTo>
                  <a:pt x="248137" y="321354"/>
                </a:lnTo>
                <a:lnTo>
                  <a:pt x="305288" y="311529"/>
                </a:lnTo>
                <a:lnTo>
                  <a:pt x="359186" y="300030"/>
                </a:lnTo>
                <a:lnTo>
                  <a:pt x="409181" y="287043"/>
                </a:lnTo>
                <a:lnTo>
                  <a:pt x="454621" y="272755"/>
                </a:lnTo>
                <a:lnTo>
                  <a:pt x="494857" y="257350"/>
                </a:lnTo>
                <a:lnTo>
                  <a:pt x="557115" y="223938"/>
                </a:lnTo>
                <a:lnTo>
                  <a:pt x="590752" y="188294"/>
                </a:lnTo>
                <a:lnTo>
                  <a:pt x="595213" y="170099"/>
                </a:lnTo>
                <a:lnTo>
                  <a:pt x="590784" y="151905"/>
                </a:lnTo>
                <a:lnTo>
                  <a:pt x="557212" y="116261"/>
                </a:lnTo>
                <a:lnTo>
                  <a:pt x="495024" y="82849"/>
                </a:lnTo>
                <a:lnTo>
                  <a:pt x="454825" y="67444"/>
                </a:lnTo>
                <a:lnTo>
                  <a:pt x="409424" y="53156"/>
                </a:lnTo>
                <a:lnTo>
                  <a:pt x="359472" y="40169"/>
                </a:lnTo>
                <a:lnTo>
                  <a:pt x="305617" y="28670"/>
                </a:lnTo>
                <a:lnTo>
                  <a:pt x="248513" y="18844"/>
                </a:lnTo>
                <a:lnTo>
                  <a:pt x="188808" y="10879"/>
                </a:lnTo>
                <a:lnTo>
                  <a:pt x="127154" y="4959"/>
                </a:lnTo>
                <a:lnTo>
                  <a:pt x="64201" y="1270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10703977" y="357595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91277" y="37798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10691277" y="37798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10703977" y="37501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 </a:t>
            </a:r>
            <a:r>
              <a:rPr sz="933" spc="40" dirty="0">
                <a:solidFill>
                  <a:srgbClr val="8B81D1"/>
                </a:solidFill>
                <a:latin typeface="Arial"/>
                <a:cs typeface="Arial"/>
              </a:rPr>
              <a:t>/</a:t>
            </a:r>
            <a:r>
              <a:rPr sz="933" spc="-5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dirty="0">
                <a:solidFill>
                  <a:srgbClr val="8B81D1"/>
                </a:solidFill>
                <a:latin typeface="Arial"/>
                <a:cs typeface="Arial"/>
              </a:rPr>
              <a:t>2</a:t>
            </a:r>
            <a:endParaRPr sz="933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271476" y="372909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11270815" y="3903631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11244753" y="35016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11244753" y="35016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11271477" y="3558085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1297952" y="3529851"/>
            <a:ext cx="794173" cy="458047"/>
          </a:xfrm>
          <a:custGeom>
            <a:avLst/>
            <a:gdLst/>
            <a:ahLst/>
            <a:cxnLst/>
            <a:rect l="l" t="t" r="r" b="b"/>
            <a:pathLst>
              <a:path w="595629" h="343535">
                <a:moveTo>
                  <a:pt x="599" y="0"/>
                </a:moveTo>
                <a:lnTo>
                  <a:pt x="64190" y="1283"/>
                </a:lnTo>
                <a:lnTo>
                  <a:pt x="127132" y="5007"/>
                </a:lnTo>
                <a:lnTo>
                  <a:pt x="188775" y="10984"/>
                </a:lnTo>
                <a:lnTo>
                  <a:pt x="248469" y="19027"/>
                </a:lnTo>
                <a:lnTo>
                  <a:pt x="305564" y="28948"/>
                </a:lnTo>
                <a:lnTo>
                  <a:pt x="359409" y="40559"/>
                </a:lnTo>
                <a:lnTo>
                  <a:pt x="409353" y="53671"/>
                </a:lnTo>
                <a:lnTo>
                  <a:pt x="454746" y="68099"/>
                </a:lnTo>
                <a:lnTo>
                  <a:pt x="494938" y="83653"/>
                </a:lnTo>
                <a:lnTo>
                  <a:pt x="557116" y="117389"/>
                </a:lnTo>
                <a:lnTo>
                  <a:pt x="590682" y="153379"/>
                </a:lnTo>
                <a:lnTo>
                  <a:pt x="595109" y="171749"/>
                </a:lnTo>
                <a:lnTo>
                  <a:pt x="590650" y="190120"/>
                </a:lnTo>
                <a:lnTo>
                  <a:pt x="557018" y="226110"/>
                </a:lnTo>
                <a:lnTo>
                  <a:pt x="494771" y="259846"/>
                </a:lnTo>
                <a:lnTo>
                  <a:pt x="454542" y="275400"/>
                </a:lnTo>
                <a:lnTo>
                  <a:pt x="409109" y="289828"/>
                </a:lnTo>
                <a:lnTo>
                  <a:pt x="359124" y="302940"/>
                </a:lnTo>
                <a:lnTo>
                  <a:pt x="305235" y="314551"/>
                </a:lnTo>
                <a:lnTo>
                  <a:pt x="248093" y="324472"/>
                </a:lnTo>
                <a:lnTo>
                  <a:pt x="188349" y="332515"/>
                </a:lnTo>
                <a:lnTo>
                  <a:pt x="126651" y="338492"/>
                </a:lnTo>
                <a:lnTo>
                  <a:pt x="63652" y="342216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10701567" y="31226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688867" y="332658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10688867" y="332658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10701567" y="329686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269067" y="327578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11268953" y="3450051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11242879" y="304180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11242879" y="304180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11269067" y="309838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11269879" y="304180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11296753" y="3069851"/>
            <a:ext cx="772160" cy="460587"/>
          </a:xfrm>
          <a:custGeom>
            <a:avLst/>
            <a:gdLst/>
            <a:ahLst/>
            <a:cxnLst/>
            <a:rect l="l" t="t" r="r" b="b"/>
            <a:pathLst>
              <a:path w="579120" h="345439">
                <a:moveTo>
                  <a:pt x="1499" y="344999"/>
                </a:moveTo>
                <a:lnTo>
                  <a:pt x="67992" y="343508"/>
                </a:lnTo>
                <a:lnTo>
                  <a:pt x="133702" y="339189"/>
                </a:lnTo>
                <a:lnTo>
                  <a:pt x="197838" y="332280"/>
                </a:lnTo>
                <a:lnTo>
                  <a:pt x="259612" y="323015"/>
                </a:lnTo>
                <a:lnTo>
                  <a:pt x="318232" y="311630"/>
                </a:lnTo>
                <a:lnTo>
                  <a:pt x="372909" y="298361"/>
                </a:lnTo>
                <a:lnTo>
                  <a:pt x="422853" y="283443"/>
                </a:lnTo>
                <a:lnTo>
                  <a:pt x="467274" y="267111"/>
                </a:lnTo>
                <a:lnTo>
                  <a:pt x="505382" y="249602"/>
                </a:lnTo>
                <a:lnTo>
                  <a:pt x="559499" y="211993"/>
                </a:lnTo>
                <a:lnTo>
                  <a:pt x="578884" y="172499"/>
                </a:lnTo>
                <a:lnTo>
                  <a:pt x="573841" y="152635"/>
                </a:lnTo>
                <a:lnTo>
                  <a:pt x="536122" y="113848"/>
                </a:lnTo>
                <a:lnTo>
                  <a:pt x="466820" y="77888"/>
                </a:lnTo>
                <a:lnTo>
                  <a:pt x="422297" y="61556"/>
                </a:lnTo>
                <a:lnTo>
                  <a:pt x="372245" y="46638"/>
                </a:lnTo>
                <a:lnTo>
                  <a:pt x="317452" y="33369"/>
                </a:lnTo>
                <a:lnTo>
                  <a:pt x="258708" y="21984"/>
                </a:lnTo>
                <a:lnTo>
                  <a:pt x="196802" y="12719"/>
                </a:lnTo>
                <a:lnTo>
                  <a:pt x="132523" y="5810"/>
                </a:lnTo>
                <a:lnTo>
                  <a:pt x="66659" y="1491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 txBox="1"/>
          <p:nvPr/>
        </p:nvSpPr>
        <p:spPr>
          <a:xfrm>
            <a:off x="10701567" y="266272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688867" y="28666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10688867" y="286665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 txBox="1"/>
          <p:nvPr/>
        </p:nvSpPr>
        <p:spPr>
          <a:xfrm>
            <a:off x="10701567" y="283692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269067" y="281585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11269079" y="299020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11242879" y="258824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11242879" y="258824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11269067" y="264444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11296879" y="2616400"/>
            <a:ext cx="760307" cy="453813"/>
          </a:xfrm>
          <a:custGeom>
            <a:avLst/>
            <a:gdLst/>
            <a:ahLst/>
            <a:cxnLst/>
            <a:rect l="l" t="t" r="r" b="b"/>
            <a:pathLst>
              <a:path w="570229" h="340360">
                <a:moveTo>
                  <a:pt x="0" y="340199"/>
                </a:moveTo>
                <a:lnTo>
                  <a:pt x="65663" y="338728"/>
                </a:lnTo>
                <a:lnTo>
                  <a:pt x="130545" y="334470"/>
                </a:lnTo>
                <a:lnTo>
                  <a:pt x="193869" y="327657"/>
                </a:lnTo>
                <a:lnTo>
                  <a:pt x="254856" y="318521"/>
                </a:lnTo>
                <a:lnTo>
                  <a:pt x="312728" y="307294"/>
                </a:lnTo>
                <a:lnTo>
                  <a:pt x="366708" y="294210"/>
                </a:lnTo>
                <a:lnTo>
                  <a:pt x="416017" y="279499"/>
                </a:lnTo>
                <a:lnTo>
                  <a:pt x="459877" y="263395"/>
                </a:lnTo>
                <a:lnTo>
                  <a:pt x="497510" y="246130"/>
                </a:lnTo>
                <a:lnTo>
                  <a:pt x="550984" y="209044"/>
                </a:lnTo>
                <a:lnTo>
                  <a:pt x="570215" y="170099"/>
                </a:lnTo>
                <a:lnTo>
                  <a:pt x="565304" y="150511"/>
                </a:lnTo>
                <a:lnTo>
                  <a:pt x="528244" y="112264"/>
                </a:lnTo>
                <a:lnTo>
                  <a:pt x="460058" y="76804"/>
                </a:lnTo>
                <a:lnTo>
                  <a:pt x="416239" y="60700"/>
                </a:lnTo>
                <a:lnTo>
                  <a:pt x="366973" y="45989"/>
                </a:lnTo>
                <a:lnTo>
                  <a:pt x="313040" y="32905"/>
                </a:lnTo>
                <a:lnTo>
                  <a:pt x="255217" y="21678"/>
                </a:lnTo>
                <a:lnTo>
                  <a:pt x="194283" y="12542"/>
                </a:lnTo>
                <a:lnTo>
                  <a:pt x="131017" y="5729"/>
                </a:lnTo>
                <a:lnTo>
                  <a:pt x="66196" y="1471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/>
          <p:nvPr/>
        </p:nvSpPr>
        <p:spPr>
          <a:xfrm>
            <a:off x="11271882" y="2513090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76" y="-4762"/>
                </a:moveTo>
                <a:lnTo>
                  <a:pt x="76" y="64912"/>
                </a:lnTo>
              </a:path>
            </a:pathLst>
          </a:custGeom>
          <a:ln w="967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9" name="object 69"/>
          <p:cNvSpPr/>
          <p:nvPr/>
        </p:nvSpPr>
        <p:spPr>
          <a:xfrm>
            <a:off x="11251110" y="24554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0" y="43184"/>
                </a:lnTo>
                <a:lnTo>
                  <a:pt x="15843" y="0"/>
                </a:lnTo>
                <a:lnTo>
                  <a:pt x="31465" y="432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11251110" y="24554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15843" y="0"/>
                </a:lnTo>
                <a:lnTo>
                  <a:pt x="0" y="43184"/>
                </a:lnTo>
                <a:lnTo>
                  <a:pt x="31465" y="432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 txBox="1"/>
          <p:nvPr/>
        </p:nvSpPr>
        <p:spPr>
          <a:xfrm>
            <a:off x="11212403" y="2222022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  <a:endParaRPr sz="1333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1272841" y="2269717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67" y="-4762"/>
                </a:moveTo>
                <a:lnTo>
                  <a:pt x="167" y="77213"/>
                </a:lnTo>
              </a:path>
            </a:pathLst>
          </a:custGeom>
          <a:ln w="98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3" name="object 73"/>
          <p:cNvSpPr/>
          <p:nvPr/>
        </p:nvSpPr>
        <p:spPr>
          <a:xfrm>
            <a:off x="11252311" y="22120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0" y="43152"/>
                </a:lnTo>
                <a:lnTo>
                  <a:pt x="15931" y="0"/>
                </a:lnTo>
                <a:lnTo>
                  <a:pt x="3146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74"/>
          <p:cNvSpPr/>
          <p:nvPr/>
        </p:nvSpPr>
        <p:spPr>
          <a:xfrm>
            <a:off x="11252311" y="22120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15931" y="0"/>
                </a:lnTo>
                <a:lnTo>
                  <a:pt x="0" y="43152"/>
                </a:lnTo>
                <a:lnTo>
                  <a:pt x="3146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75"/>
          <p:cNvSpPr txBox="1"/>
          <p:nvPr/>
        </p:nvSpPr>
        <p:spPr>
          <a:xfrm>
            <a:off x="10706386" y="175378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693686" y="195772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7" name="object 77"/>
          <p:cNvSpPr/>
          <p:nvPr/>
        </p:nvSpPr>
        <p:spPr>
          <a:xfrm>
            <a:off x="10693686" y="195772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78"/>
          <p:cNvSpPr txBox="1"/>
          <p:nvPr/>
        </p:nvSpPr>
        <p:spPr>
          <a:xfrm>
            <a:off x="10706386" y="192799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273885" y="190692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/>
          <p:nvPr/>
        </p:nvSpPr>
        <p:spPr>
          <a:xfrm>
            <a:off x="11246640" y="213711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/>
          <p:nvPr/>
        </p:nvSpPr>
        <p:spPr>
          <a:xfrm>
            <a:off x="11246640" y="213711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82"/>
          <p:cNvSpPr/>
          <p:nvPr/>
        </p:nvSpPr>
        <p:spPr>
          <a:xfrm>
            <a:off x="11273641" y="2081517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09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83"/>
          <p:cNvSpPr/>
          <p:nvPr/>
        </p:nvSpPr>
        <p:spPr>
          <a:xfrm>
            <a:off x="11246625" y="167947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4" name="object 84"/>
          <p:cNvSpPr/>
          <p:nvPr/>
        </p:nvSpPr>
        <p:spPr>
          <a:xfrm>
            <a:off x="11246625" y="167947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5" name="object 85"/>
          <p:cNvSpPr/>
          <p:nvPr/>
        </p:nvSpPr>
        <p:spPr>
          <a:xfrm>
            <a:off x="11273486" y="1735915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86"/>
          <p:cNvSpPr/>
          <p:nvPr/>
        </p:nvSpPr>
        <p:spPr>
          <a:xfrm>
            <a:off x="11300627" y="1707678"/>
            <a:ext cx="802640" cy="458047"/>
          </a:xfrm>
          <a:custGeom>
            <a:avLst/>
            <a:gdLst/>
            <a:ahLst/>
            <a:cxnLst/>
            <a:rect l="l" t="t" r="r" b="b"/>
            <a:pathLst>
              <a:path w="601979" h="343534">
                <a:moveTo>
                  <a:pt x="0" y="0"/>
                </a:moveTo>
                <a:lnTo>
                  <a:pt x="64355" y="1281"/>
                </a:lnTo>
                <a:lnTo>
                  <a:pt x="128050" y="5002"/>
                </a:lnTo>
                <a:lnTo>
                  <a:pt x="190428" y="10975"/>
                </a:lnTo>
                <a:lnTo>
                  <a:pt x="250833" y="19011"/>
                </a:lnTo>
                <a:lnTo>
                  <a:pt x="308605" y="28923"/>
                </a:lnTo>
                <a:lnTo>
                  <a:pt x="363089" y="40523"/>
                </a:lnTo>
                <a:lnTo>
                  <a:pt x="413626" y="53624"/>
                </a:lnTo>
                <a:lnTo>
                  <a:pt x="459560" y="68039"/>
                </a:lnTo>
                <a:lnTo>
                  <a:pt x="500233" y="83579"/>
                </a:lnTo>
                <a:lnTo>
                  <a:pt x="534988" y="100058"/>
                </a:lnTo>
                <a:lnTo>
                  <a:pt x="584114" y="135078"/>
                </a:lnTo>
                <a:lnTo>
                  <a:pt x="601679" y="171599"/>
                </a:lnTo>
                <a:lnTo>
                  <a:pt x="597203" y="189954"/>
                </a:lnTo>
                <a:lnTo>
                  <a:pt x="563266" y="225912"/>
                </a:lnTo>
                <a:lnTo>
                  <a:pt x="500401" y="259620"/>
                </a:lnTo>
                <a:lnTo>
                  <a:pt x="459765" y="275160"/>
                </a:lnTo>
                <a:lnTo>
                  <a:pt x="413870" y="289574"/>
                </a:lnTo>
                <a:lnTo>
                  <a:pt x="363374" y="302676"/>
                </a:lnTo>
                <a:lnTo>
                  <a:pt x="308934" y="314276"/>
                </a:lnTo>
                <a:lnTo>
                  <a:pt x="251209" y="324188"/>
                </a:lnTo>
                <a:lnTo>
                  <a:pt x="190855" y="332224"/>
                </a:lnTo>
                <a:lnTo>
                  <a:pt x="128530" y="338197"/>
                </a:lnTo>
                <a:lnTo>
                  <a:pt x="64892" y="341918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7" name="object 87"/>
          <p:cNvSpPr/>
          <p:nvPr/>
        </p:nvSpPr>
        <p:spPr>
          <a:xfrm>
            <a:off x="10691277" y="133021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8" name="object 88"/>
          <p:cNvSpPr/>
          <p:nvPr/>
        </p:nvSpPr>
        <p:spPr>
          <a:xfrm>
            <a:off x="10691277" y="133021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9" name="object 89"/>
          <p:cNvSpPr txBox="1"/>
          <p:nvPr/>
        </p:nvSpPr>
        <p:spPr>
          <a:xfrm>
            <a:off x="10703977" y="13004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691277" y="150441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1" name="object 91"/>
          <p:cNvSpPr/>
          <p:nvPr/>
        </p:nvSpPr>
        <p:spPr>
          <a:xfrm>
            <a:off x="10691277" y="150441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 txBox="1"/>
          <p:nvPr/>
        </p:nvSpPr>
        <p:spPr>
          <a:xfrm>
            <a:off x="10703977" y="147469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1271476" y="145361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/>
          <p:nvPr/>
        </p:nvSpPr>
        <p:spPr>
          <a:xfrm>
            <a:off x="11271626" y="1627878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5" name="object 95"/>
          <p:cNvSpPr/>
          <p:nvPr/>
        </p:nvSpPr>
        <p:spPr>
          <a:xfrm>
            <a:off x="11244753" y="121962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6" name="object 96"/>
          <p:cNvSpPr/>
          <p:nvPr/>
        </p:nvSpPr>
        <p:spPr>
          <a:xfrm>
            <a:off x="11244753" y="121962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7" name="object 97"/>
          <p:cNvSpPr/>
          <p:nvPr/>
        </p:nvSpPr>
        <p:spPr>
          <a:xfrm>
            <a:off x="11271477" y="127621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8" name="object 98"/>
          <p:cNvSpPr/>
          <p:nvPr/>
        </p:nvSpPr>
        <p:spPr>
          <a:xfrm>
            <a:off x="11271752" y="12196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9" name="object 99"/>
          <p:cNvSpPr/>
          <p:nvPr/>
        </p:nvSpPr>
        <p:spPr>
          <a:xfrm>
            <a:off x="11298627" y="1247677"/>
            <a:ext cx="816187" cy="460587"/>
          </a:xfrm>
          <a:custGeom>
            <a:avLst/>
            <a:gdLst/>
            <a:ahLst/>
            <a:cxnLst/>
            <a:rect l="l" t="t" r="r" b="b"/>
            <a:pathLst>
              <a:path w="612140" h="345440">
                <a:moveTo>
                  <a:pt x="1499" y="344999"/>
                </a:moveTo>
                <a:lnTo>
                  <a:pt x="66773" y="343711"/>
                </a:lnTo>
                <a:lnTo>
                  <a:pt x="131383" y="339970"/>
                </a:lnTo>
                <a:lnTo>
                  <a:pt x="194663" y="333967"/>
                </a:lnTo>
                <a:lnTo>
                  <a:pt x="255943" y="325889"/>
                </a:lnTo>
                <a:lnTo>
                  <a:pt x="314555" y="315925"/>
                </a:lnTo>
                <a:lnTo>
                  <a:pt x="369831" y="304263"/>
                </a:lnTo>
                <a:lnTo>
                  <a:pt x="421103" y="291093"/>
                </a:lnTo>
                <a:lnTo>
                  <a:pt x="467701" y="276603"/>
                </a:lnTo>
                <a:lnTo>
                  <a:pt x="508959" y="260981"/>
                </a:lnTo>
                <a:lnTo>
                  <a:pt x="544206" y="244416"/>
                </a:lnTo>
                <a:lnTo>
                  <a:pt x="593998" y="209212"/>
                </a:lnTo>
                <a:lnTo>
                  <a:pt x="611729" y="172499"/>
                </a:lnTo>
                <a:lnTo>
                  <a:pt x="607125" y="154049"/>
                </a:lnTo>
                <a:lnTo>
                  <a:pt x="572530" y="117902"/>
                </a:lnTo>
                <a:lnTo>
                  <a:pt x="508540" y="84018"/>
                </a:lnTo>
                <a:lnTo>
                  <a:pt x="467190" y="68396"/>
                </a:lnTo>
                <a:lnTo>
                  <a:pt x="420494" y="53906"/>
                </a:lnTo>
                <a:lnTo>
                  <a:pt x="369119" y="40736"/>
                </a:lnTo>
                <a:lnTo>
                  <a:pt x="313733" y="29074"/>
                </a:lnTo>
                <a:lnTo>
                  <a:pt x="255003" y="19110"/>
                </a:lnTo>
                <a:lnTo>
                  <a:pt x="193597" y="11032"/>
                </a:lnTo>
                <a:lnTo>
                  <a:pt x="130183" y="5029"/>
                </a:lnTo>
                <a:lnTo>
                  <a:pt x="65428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0" name="object 100"/>
          <p:cNvSpPr/>
          <p:nvPr/>
        </p:nvSpPr>
        <p:spPr>
          <a:xfrm>
            <a:off x="10691277" y="87027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1" name="object 101"/>
          <p:cNvSpPr/>
          <p:nvPr/>
        </p:nvSpPr>
        <p:spPr>
          <a:xfrm>
            <a:off x="10691277" y="87027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2" name="object 102"/>
          <p:cNvSpPr txBox="1"/>
          <p:nvPr/>
        </p:nvSpPr>
        <p:spPr>
          <a:xfrm>
            <a:off x="10703977" y="84055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0691277" y="104448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4" name="object 104"/>
          <p:cNvSpPr/>
          <p:nvPr/>
        </p:nvSpPr>
        <p:spPr>
          <a:xfrm>
            <a:off x="10691277" y="104448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5" name="object 105"/>
          <p:cNvSpPr txBox="1"/>
          <p:nvPr/>
        </p:nvSpPr>
        <p:spPr>
          <a:xfrm>
            <a:off x="10703977" y="101475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271476" y="99368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7" name="object 107"/>
          <p:cNvSpPr/>
          <p:nvPr/>
        </p:nvSpPr>
        <p:spPr>
          <a:xfrm>
            <a:off x="11271354" y="1168029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8" name="object 108"/>
          <p:cNvSpPr/>
          <p:nvPr/>
        </p:nvSpPr>
        <p:spPr>
          <a:xfrm>
            <a:off x="11298753" y="778627"/>
            <a:ext cx="827193" cy="469900"/>
          </a:xfrm>
          <a:custGeom>
            <a:avLst/>
            <a:gdLst/>
            <a:ahLst/>
            <a:cxnLst/>
            <a:rect l="l" t="t" r="r" b="b"/>
            <a:pathLst>
              <a:path w="620395" h="352425">
                <a:moveTo>
                  <a:pt x="0" y="351899"/>
                </a:moveTo>
                <a:lnTo>
                  <a:pt x="66335" y="350585"/>
                </a:lnTo>
                <a:lnTo>
                  <a:pt x="131988" y="346770"/>
                </a:lnTo>
                <a:lnTo>
                  <a:pt x="196281" y="340646"/>
                </a:lnTo>
                <a:lnTo>
                  <a:pt x="258538" y="332406"/>
                </a:lnTo>
                <a:lnTo>
                  <a:pt x="318082" y="322243"/>
                </a:lnTo>
                <a:lnTo>
                  <a:pt x="374236" y="310349"/>
                </a:lnTo>
                <a:lnTo>
                  <a:pt x="426323" y="296915"/>
                </a:lnTo>
                <a:lnTo>
                  <a:pt x="473667" y="282135"/>
                </a:lnTo>
                <a:lnTo>
                  <a:pt x="515590" y="266201"/>
                </a:lnTo>
                <a:lnTo>
                  <a:pt x="551416" y="249305"/>
                </a:lnTo>
                <a:lnTo>
                  <a:pt x="602069" y="213397"/>
                </a:lnTo>
                <a:lnTo>
                  <a:pt x="620209" y="175949"/>
                </a:lnTo>
                <a:lnTo>
                  <a:pt x="615622" y="157130"/>
                </a:lnTo>
                <a:lnTo>
                  <a:pt x="580713" y="120260"/>
                </a:lnTo>
                <a:lnTo>
                  <a:pt x="516009" y="85698"/>
                </a:lnTo>
                <a:lnTo>
                  <a:pt x="474179" y="69764"/>
                </a:lnTo>
                <a:lnTo>
                  <a:pt x="426933" y="54984"/>
                </a:lnTo>
                <a:lnTo>
                  <a:pt x="374949" y="41550"/>
                </a:lnTo>
                <a:lnTo>
                  <a:pt x="318905" y="29656"/>
                </a:lnTo>
                <a:lnTo>
                  <a:pt x="259478" y="19493"/>
                </a:lnTo>
                <a:lnTo>
                  <a:pt x="197347" y="11253"/>
                </a:lnTo>
                <a:lnTo>
                  <a:pt x="133188" y="5129"/>
                </a:lnTo>
                <a:lnTo>
                  <a:pt x="67680" y="1314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9" name="object 109"/>
          <p:cNvSpPr/>
          <p:nvPr/>
        </p:nvSpPr>
        <p:spPr>
          <a:xfrm>
            <a:off x="11246653" y="7504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0" name="object 110"/>
          <p:cNvSpPr/>
          <p:nvPr/>
        </p:nvSpPr>
        <p:spPr>
          <a:xfrm>
            <a:off x="11246653" y="7504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1" name="object 111"/>
          <p:cNvSpPr/>
          <p:nvPr/>
        </p:nvSpPr>
        <p:spPr>
          <a:xfrm>
            <a:off x="11271477" y="806676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2" name="object 112"/>
          <p:cNvSpPr/>
          <p:nvPr/>
        </p:nvSpPr>
        <p:spPr>
          <a:xfrm>
            <a:off x="11273853" y="687298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1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10681021" y="190632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" name="object 114"/>
          <p:cNvSpPr txBox="1"/>
          <p:nvPr/>
        </p:nvSpPr>
        <p:spPr>
          <a:xfrm>
            <a:off x="7544787" y="29296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911714" y="33555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6" name="object 116"/>
          <p:cNvSpPr txBox="1"/>
          <p:nvPr/>
        </p:nvSpPr>
        <p:spPr>
          <a:xfrm>
            <a:off x="6911714" y="3355581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911824" y="24211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 txBox="1"/>
          <p:nvPr/>
        </p:nvSpPr>
        <p:spPr>
          <a:xfrm>
            <a:off x="6911824" y="2421136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489113" y="29121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0" name="object 120"/>
          <p:cNvSpPr/>
          <p:nvPr/>
        </p:nvSpPr>
        <p:spPr>
          <a:xfrm>
            <a:off x="7468136" y="28545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1" name="object 121"/>
          <p:cNvSpPr/>
          <p:nvPr/>
        </p:nvSpPr>
        <p:spPr>
          <a:xfrm>
            <a:off x="7468136" y="28545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2" name="object 122"/>
          <p:cNvSpPr/>
          <p:nvPr/>
        </p:nvSpPr>
        <p:spPr>
          <a:xfrm>
            <a:off x="7489224" y="2121337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3" name="object 123"/>
          <p:cNvSpPr/>
          <p:nvPr/>
        </p:nvSpPr>
        <p:spPr>
          <a:xfrm>
            <a:off x="7468246" y="20637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4" name="object 124"/>
          <p:cNvSpPr/>
          <p:nvPr/>
        </p:nvSpPr>
        <p:spPr>
          <a:xfrm>
            <a:off x="7468246" y="20637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5" name="object 125"/>
          <p:cNvSpPr/>
          <p:nvPr/>
        </p:nvSpPr>
        <p:spPr>
          <a:xfrm>
            <a:off x="7394209" y="3782532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6" name="object 126"/>
          <p:cNvSpPr/>
          <p:nvPr/>
        </p:nvSpPr>
        <p:spPr>
          <a:xfrm>
            <a:off x="7571308" y="1954464"/>
            <a:ext cx="1163320" cy="2214880"/>
          </a:xfrm>
          <a:custGeom>
            <a:avLst/>
            <a:gdLst/>
            <a:ahLst/>
            <a:cxnLst/>
            <a:rect l="l" t="t" r="r" b="b"/>
            <a:pathLst>
              <a:path w="872490" h="1661160">
                <a:moveTo>
                  <a:pt x="0" y="1660921"/>
                </a:moveTo>
                <a:lnTo>
                  <a:pt x="45056" y="1659447"/>
                </a:lnTo>
                <a:lnTo>
                  <a:pt x="89955" y="1655095"/>
                </a:lnTo>
                <a:lnTo>
                  <a:pt x="134596" y="1647967"/>
                </a:lnTo>
                <a:lnTo>
                  <a:pt x="178877" y="1638166"/>
                </a:lnTo>
                <a:lnTo>
                  <a:pt x="222698" y="1625794"/>
                </a:lnTo>
                <a:lnTo>
                  <a:pt x="265955" y="1610956"/>
                </a:lnTo>
                <a:lnTo>
                  <a:pt x="308547" y="1593752"/>
                </a:lnTo>
                <a:lnTo>
                  <a:pt x="350374" y="1574287"/>
                </a:lnTo>
                <a:lnTo>
                  <a:pt x="391334" y="1552663"/>
                </a:lnTo>
                <a:lnTo>
                  <a:pt x="431324" y="1528983"/>
                </a:lnTo>
                <a:lnTo>
                  <a:pt x="470243" y="1503349"/>
                </a:lnTo>
                <a:lnTo>
                  <a:pt x="507990" y="1475865"/>
                </a:lnTo>
                <a:lnTo>
                  <a:pt x="544464" y="1446633"/>
                </a:lnTo>
                <a:lnTo>
                  <a:pt x="579562" y="1415756"/>
                </a:lnTo>
                <a:lnTo>
                  <a:pt x="613184" y="1383337"/>
                </a:lnTo>
                <a:lnTo>
                  <a:pt x="645227" y="1349479"/>
                </a:lnTo>
                <a:lnTo>
                  <a:pt x="675590" y="1314284"/>
                </a:lnTo>
                <a:lnTo>
                  <a:pt x="704171" y="1277856"/>
                </a:lnTo>
                <a:lnTo>
                  <a:pt x="730870" y="1240296"/>
                </a:lnTo>
                <a:lnTo>
                  <a:pt x="755583" y="1201709"/>
                </a:lnTo>
                <a:lnTo>
                  <a:pt x="778211" y="1162196"/>
                </a:lnTo>
                <a:lnTo>
                  <a:pt x="798651" y="1121861"/>
                </a:lnTo>
                <a:lnTo>
                  <a:pt x="816802" y="1080806"/>
                </a:lnTo>
                <a:lnTo>
                  <a:pt x="832561" y="1039134"/>
                </a:lnTo>
                <a:lnTo>
                  <a:pt x="845829" y="996948"/>
                </a:lnTo>
                <a:lnTo>
                  <a:pt x="856502" y="954351"/>
                </a:lnTo>
                <a:lnTo>
                  <a:pt x="864480" y="911446"/>
                </a:lnTo>
                <a:lnTo>
                  <a:pt x="869661" y="868334"/>
                </a:lnTo>
                <a:lnTo>
                  <a:pt x="871943" y="825121"/>
                </a:lnTo>
                <a:lnTo>
                  <a:pt x="870993" y="776925"/>
                </a:lnTo>
                <a:lnTo>
                  <a:pt x="866456" y="728872"/>
                </a:lnTo>
                <a:lnTo>
                  <a:pt x="858479" y="681105"/>
                </a:lnTo>
                <a:lnTo>
                  <a:pt x="847208" y="633765"/>
                </a:lnTo>
                <a:lnTo>
                  <a:pt x="832790" y="586997"/>
                </a:lnTo>
                <a:lnTo>
                  <a:pt x="815370" y="540941"/>
                </a:lnTo>
                <a:lnTo>
                  <a:pt x="795095" y="495741"/>
                </a:lnTo>
                <a:lnTo>
                  <a:pt x="772111" y="451540"/>
                </a:lnTo>
                <a:lnTo>
                  <a:pt x="746564" y="408481"/>
                </a:lnTo>
                <a:lnTo>
                  <a:pt x="718600" y="366705"/>
                </a:lnTo>
                <a:lnTo>
                  <a:pt x="688366" y="326356"/>
                </a:lnTo>
                <a:lnTo>
                  <a:pt x="656007" y="287576"/>
                </a:lnTo>
                <a:lnTo>
                  <a:pt x="621670" y="250508"/>
                </a:lnTo>
                <a:lnTo>
                  <a:pt x="582409" y="212448"/>
                </a:lnTo>
                <a:lnTo>
                  <a:pt x="541184" y="176747"/>
                </a:lnTo>
                <a:lnTo>
                  <a:pt x="498181" y="143584"/>
                </a:lnTo>
                <a:lnTo>
                  <a:pt x="453585" y="113143"/>
                </a:lnTo>
                <a:lnTo>
                  <a:pt x="407583" y="85603"/>
                </a:lnTo>
                <a:lnTo>
                  <a:pt x="360360" y="61147"/>
                </a:lnTo>
                <a:lnTo>
                  <a:pt x="324254" y="44938"/>
                </a:lnTo>
                <a:lnTo>
                  <a:pt x="287644" y="30641"/>
                </a:lnTo>
                <a:lnTo>
                  <a:pt x="250609" y="18334"/>
                </a:lnTo>
                <a:lnTo>
                  <a:pt x="213227" y="8093"/>
                </a:lnTo>
                <a:lnTo>
                  <a:pt x="185010" y="1815"/>
                </a:lnTo>
                <a:lnTo>
                  <a:pt x="175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7" name="object 127"/>
          <p:cNvSpPr/>
          <p:nvPr/>
        </p:nvSpPr>
        <p:spPr>
          <a:xfrm>
            <a:off x="7677977" y="1899994"/>
            <a:ext cx="144083" cy="108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8" name="object 128"/>
          <p:cNvSpPr txBox="1"/>
          <p:nvPr/>
        </p:nvSpPr>
        <p:spPr>
          <a:xfrm>
            <a:off x="8832291" y="2785500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399467" y="17038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021234" y="2879150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646387" y="14056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489224" y="1410137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3" name="object 133"/>
          <p:cNvSpPr/>
          <p:nvPr/>
        </p:nvSpPr>
        <p:spPr>
          <a:xfrm>
            <a:off x="7468246" y="1352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4" name="object 134"/>
          <p:cNvSpPr/>
          <p:nvPr/>
        </p:nvSpPr>
        <p:spPr>
          <a:xfrm>
            <a:off x="7468246" y="1352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5" name="object 135"/>
          <p:cNvSpPr txBox="1"/>
          <p:nvPr/>
        </p:nvSpPr>
        <p:spPr>
          <a:xfrm>
            <a:off x="6732432" y="42851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324885" y="17760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7" name="object 137"/>
          <p:cNvSpPr/>
          <p:nvPr/>
        </p:nvSpPr>
        <p:spPr>
          <a:xfrm>
            <a:off x="7466677" y="18506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8" name="object 138"/>
          <p:cNvSpPr/>
          <p:nvPr/>
        </p:nvSpPr>
        <p:spPr>
          <a:xfrm>
            <a:off x="7399538" y="19403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9" name="object 139"/>
          <p:cNvSpPr/>
          <p:nvPr/>
        </p:nvSpPr>
        <p:spPr>
          <a:xfrm>
            <a:off x="7466677" y="19629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0" name="object 14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41" name="object 14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104</a:t>
            </a:fld>
            <a:endParaRPr sz="2667"/>
          </a:p>
        </p:txBody>
      </p:sp>
      <p:sp>
        <p:nvSpPr>
          <p:cNvPr id="142" name="object 14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105</a:t>
            </a:fld>
            <a:endParaRPr sz="2667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533" y="1411375"/>
            <a:ext cx="111252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“plain” </a:t>
            </a:r>
            <a:r>
              <a:rPr sz="2400" dirty="0">
                <a:latin typeface="Arial"/>
                <a:cs typeface="Arial"/>
              </a:rPr>
              <a:t>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9800" y="2749699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278766" y="4437532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521167" y="2966601"/>
            <a:ext cx="1793240" cy="1085425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2" y="146125"/>
                </a:lnTo>
                <a:lnTo>
                  <a:pt x="159472" y="176345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3"/>
                </a:lnTo>
                <a:lnTo>
                  <a:pt x="332343" y="274935"/>
                </a:lnTo>
                <a:lnTo>
                  <a:pt x="379268" y="294505"/>
                </a:lnTo>
                <a:lnTo>
                  <a:pt x="427057" y="312241"/>
                </a:lnTo>
                <a:lnTo>
                  <a:pt x="475399" y="328242"/>
                </a:lnTo>
                <a:lnTo>
                  <a:pt x="523984" y="342607"/>
                </a:lnTo>
                <a:lnTo>
                  <a:pt x="572502" y="355435"/>
                </a:lnTo>
                <a:lnTo>
                  <a:pt x="620644" y="366825"/>
                </a:lnTo>
                <a:lnTo>
                  <a:pt x="668099" y="376874"/>
                </a:lnTo>
                <a:lnTo>
                  <a:pt x="694923" y="390014"/>
                </a:lnTo>
                <a:lnTo>
                  <a:pt x="710727" y="414393"/>
                </a:lnTo>
                <a:lnTo>
                  <a:pt x="718195" y="447415"/>
                </a:lnTo>
                <a:lnTo>
                  <a:pt x="720008" y="486483"/>
                </a:lnTo>
                <a:lnTo>
                  <a:pt x="718847" y="528998"/>
                </a:lnTo>
                <a:lnTo>
                  <a:pt x="717394" y="572363"/>
                </a:lnTo>
                <a:lnTo>
                  <a:pt x="718332" y="613981"/>
                </a:lnTo>
                <a:lnTo>
                  <a:pt x="738103" y="681584"/>
                </a:lnTo>
                <a:lnTo>
                  <a:pt x="807523" y="721447"/>
                </a:lnTo>
                <a:lnTo>
                  <a:pt x="854554" y="735178"/>
                </a:lnTo>
                <a:lnTo>
                  <a:pt x="903032" y="744635"/>
                </a:lnTo>
                <a:lnTo>
                  <a:pt x="952593" y="750887"/>
                </a:lnTo>
                <a:lnTo>
                  <a:pt x="1002878" y="755003"/>
                </a:lnTo>
                <a:lnTo>
                  <a:pt x="1053524" y="758049"/>
                </a:lnTo>
                <a:lnTo>
                  <a:pt x="1104171" y="761096"/>
                </a:lnTo>
                <a:lnTo>
                  <a:pt x="1154456" y="765212"/>
                </a:lnTo>
                <a:lnTo>
                  <a:pt x="1204017" y="771464"/>
                </a:lnTo>
                <a:lnTo>
                  <a:pt x="1252495" y="780921"/>
                </a:lnTo>
                <a:lnTo>
                  <a:pt x="1299526" y="794652"/>
                </a:lnTo>
                <a:lnTo>
                  <a:pt x="1344749" y="813724"/>
                </a:lnTo>
              </a:path>
            </a:pathLst>
          </a:custGeom>
          <a:ln w="19049">
            <a:solidFill>
              <a:srgbClr val="9FC5E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3192033" y="2829565"/>
            <a:ext cx="1347892" cy="77724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4" y="27768"/>
                </a:lnTo>
                <a:lnTo>
                  <a:pt x="85028" y="48275"/>
                </a:lnTo>
                <a:lnTo>
                  <a:pt x="132405" y="63288"/>
                </a:lnTo>
                <a:lnTo>
                  <a:pt x="181827" y="74577"/>
                </a:lnTo>
                <a:lnTo>
                  <a:pt x="232400" y="83909"/>
                </a:lnTo>
                <a:lnTo>
                  <a:pt x="283224" y="93054"/>
                </a:lnTo>
                <a:lnTo>
                  <a:pt x="333405" y="103780"/>
                </a:lnTo>
                <a:lnTo>
                  <a:pt x="382046" y="117855"/>
                </a:lnTo>
                <a:lnTo>
                  <a:pt x="428249" y="137049"/>
                </a:lnTo>
                <a:lnTo>
                  <a:pt x="472046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1"/>
                </a:lnTo>
                <a:lnTo>
                  <a:pt x="481658" y="378673"/>
                </a:lnTo>
                <a:lnTo>
                  <a:pt x="492042" y="420125"/>
                </a:lnTo>
                <a:lnTo>
                  <a:pt x="513924" y="453949"/>
                </a:lnTo>
                <a:lnTo>
                  <a:pt x="570170" y="472795"/>
                </a:lnTo>
                <a:lnTo>
                  <a:pt x="602794" y="474250"/>
                </a:lnTo>
                <a:lnTo>
                  <a:pt x="633824" y="479649"/>
                </a:lnTo>
                <a:lnTo>
                  <a:pt x="680148" y="495879"/>
                </a:lnTo>
                <a:lnTo>
                  <a:pt x="726520" y="513069"/>
                </a:lnTo>
                <a:lnTo>
                  <a:pt x="773028" y="530256"/>
                </a:lnTo>
                <a:lnTo>
                  <a:pt x="819761" y="546478"/>
                </a:lnTo>
                <a:lnTo>
                  <a:pt x="866806" y="560771"/>
                </a:lnTo>
                <a:lnTo>
                  <a:pt x="914252" y="572173"/>
                </a:lnTo>
                <a:lnTo>
                  <a:pt x="962187" y="579720"/>
                </a:lnTo>
                <a:lnTo>
                  <a:pt x="1010699" y="582449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009284" y="3010303"/>
            <a:ext cx="225767" cy="1093047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7" dirty="0">
                <a:latin typeface="Arial"/>
                <a:cs typeface="Arial"/>
              </a:rPr>
              <a:t>Training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40" dirty="0">
                <a:latin typeface="Arial"/>
                <a:cs typeface="Arial"/>
              </a:rPr>
              <a:t>error</a:t>
            </a:r>
            <a:endParaRPr sz="14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2225" y="4486609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1310" y="3125583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E06666"/>
                </a:solidFill>
                <a:latin typeface="Arial"/>
                <a:cs typeface="Arial"/>
              </a:rPr>
              <a:t>56-layer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7843" y="4099632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FA8DC"/>
                </a:solidFill>
                <a:latin typeface="Arial"/>
                <a:cs typeface="Arial"/>
              </a:rPr>
              <a:t>20-layer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4167" y="2749699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6913133" y="4437532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6643651" y="3296661"/>
            <a:ext cx="225767" cy="806873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0" dirty="0">
                <a:latin typeface="Arial"/>
                <a:cs typeface="Arial"/>
              </a:rPr>
              <a:t>Test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40" dirty="0">
                <a:latin typeface="Arial"/>
                <a:cs typeface="Arial"/>
              </a:rPr>
              <a:t>error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6593" y="4486609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4143" y="2771549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E06666"/>
                </a:solidFill>
                <a:latin typeface="Arial"/>
                <a:cs typeface="Arial"/>
              </a:rPr>
              <a:t>56-layer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33543" y="3629081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FA8DC"/>
                </a:solidFill>
                <a:latin typeface="Arial"/>
                <a:cs typeface="Arial"/>
              </a:rPr>
              <a:t>20-layer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0599" y="2818133"/>
            <a:ext cx="2375747" cy="734907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3" y="42848"/>
                </a:lnTo>
                <a:lnTo>
                  <a:pt x="127174" y="69151"/>
                </a:lnTo>
                <a:lnTo>
                  <a:pt x="167538" y="96199"/>
                </a:lnTo>
                <a:lnTo>
                  <a:pt x="208257" y="122111"/>
                </a:lnTo>
                <a:lnTo>
                  <a:pt x="250152" y="145007"/>
                </a:lnTo>
                <a:lnTo>
                  <a:pt x="294043" y="163007"/>
                </a:lnTo>
                <a:lnTo>
                  <a:pt x="340752" y="174229"/>
                </a:lnTo>
                <a:lnTo>
                  <a:pt x="391695" y="179828"/>
                </a:lnTo>
                <a:lnTo>
                  <a:pt x="443105" y="182095"/>
                </a:lnTo>
                <a:lnTo>
                  <a:pt x="494851" y="181874"/>
                </a:lnTo>
                <a:lnTo>
                  <a:pt x="546805" y="180008"/>
                </a:lnTo>
                <a:lnTo>
                  <a:pt x="598837" y="177339"/>
                </a:lnTo>
                <a:lnTo>
                  <a:pt x="650817" y="174710"/>
                </a:lnTo>
                <a:lnTo>
                  <a:pt x="702617" y="172964"/>
                </a:lnTo>
                <a:lnTo>
                  <a:pt x="754106" y="172945"/>
                </a:lnTo>
                <a:lnTo>
                  <a:pt x="805155" y="175494"/>
                </a:lnTo>
                <a:lnTo>
                  <a:pt x="855634" y="181456"/>
                </a:lnTo>
                <a:lnTo>
                  <a:pt x="905415" y="191672"/>
                </a:lnTo>
                <a:lnTo>
                  <a:pt x="940325" y="207657"/>
                </a:lnTo>
                <a:lnTo>
                  <a:pt x="985927" y="266517"/>
                </a:lnTo>
                <a:lnTo>
                  <a:pt x="1001374" y="304418"/>
                </a:lnTo>
                <a:lnTo>
                  <a:pt x="1015085" y="344651"/>
                </a:lnTo>
                <a:lnTo>
                  <a:pt x="1029438" y="384729"/>
                </a:lnTo>
                <a:lnTo>
                  <a:pt x="1046810" y="422163"/>
                </a:lnTo>
                <a:lnTo>
                  <a:pt x="1069577" y="454468"/>
                </a:lnTo>
                <a:lnTo>
                  <a:pt x="1100115" y="479155"/>
                </a:lnTo>
                <a:lnTo>
                  <a:pt x="1142392" y="500306"/>
                </a:lnTo>
                <a:lnTo>
                  <a:pt x="1186531" y="517063"/>
                </a:lnTo>
                <a:lnTo>
                  <a:pt x="1232312" y="529877"/>
                </a:lnTo>
                <a:lnTo>
                  <a:pt x="1279516" y="539201"/>
                </a:lnTo>
                <a:lnTo>
                  <a:pt x="1327924" y="545489"/>
                </a:lnTo>
                <a:lnTo>
                  <a:pt x="1377316" y="549194"/>
                </a:lnTo>
                <a:lnTo>
                  <a:pt x="1427473" y="550767"/>
                </a:lnTo>
                <a:lnTo>
                  <a:pt x="1478177" y="550661"/>
                </a:lnTo>
                <a:lnTo>
                  <a:pt x="1529207" y="549330"/>
                </a:lnTo>
                <a:lnTo>
                  <a:pt x="1580346" y="547225"/>
                </a:lnTo>
                <a:lnTo>
                  <a:pt x="1631372" y="544800"/>
                </a:lnTo>
                <a:lnTo>
                  <a:pt x="1682068" y="542508"/>
                </a:lnTo>
                <a:lnTo>
                  <a:pt x="1732215" y="540800"/>
                </a:lnTo>
                <a:lnTo>
                  <a:pt x="1781592" y="540130"/>
                </a:lnTo>
              </a:path>
            </a:pathLst>
          </a:custGeom>
          <a:ln w="19049">
            <a:solidFill>
              <a:srgbClr val="9FC5E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851567" y="2635667"/>
            <a:ext cx="1724660" cy="551179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4" y="32848"/>
                </a:lnTo>
                <a:lnTo>
                  <a:pt x="123583" y="42229"/>
                </a:lnTo>
                <a:lnTo>
                  <a:pt x="168150" y="48182"/>
                </a:lnTo>
                <a:lnTo>
                  <a:pt x="213708" y="51659"/>
                </a:lnTo>
                <a:lnTo>
                  <a:pt x="259842" y="53610"/>
                </a:lnTo>
                <a:lnTo>
                  <a:pt x="306133" y="54989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5" y="65193"/>
                </a:lnTo>
                <a:lnTo>
                  <a:pt x="484539" y="73788"/>
                </a:lnTo>
                <a:lnTo>
                  <a:pt x="525366" y="86566"/>
                </a:lnTo>
                <a:lnTo>
                  <a:pt x="563850" y="104478"/>
                </a:lnTo>
                <a:lnTo>
                  <a:pt x="599574" y="128474"/>
                </a:lnTo>
                <a:lnTo>
                  <a:pt x="620667" y="160636"/>
                </a:lnTo>
                <a:lnTo>
                  <a:pt x="626744" y="202319"/>
                </a:lnTo>
                <a:lnTo>
                  <a:pt x="627414" y="247623"/>
                </a:lnTo>
                <a:lnTo>
                  <a:pt x="632288" y="290649"/>
                </a:lnTo>
                <a:lnTo>
                  <a:pt x="650974" y="325499"/>
                </a:lnTo>
                <a:lnTo>
                  <a:pt x="685380" y="354471"/>
                </a:lnTo>
                <a:lnTo>
                  <a:pt x="723156" y="376703"/>
                </a:lnTo>
                <a:lnTo>
                  <a:pt x="763901" y="392931"/>
                </a:lnTo>
                <a:lnTo>
                  <a:pt x="807214" y="403889"/>
                </a:lnTo>
                <a:lnTo>
                  <a:pt x="852695" y="410313"/>
                </a:lnTo>
                <a:lnTo>
                  <a:pt x="899941" y="412939"/>
                </a:lnTo>
                <a:lnTo>
                  <a:pt x="948553" y="412502"/>
                </a:lnTo>
                <a:lnTo>
                  <a:pt x="998128" y="409737"/>
                </a:lnTo>
                <a:lnTo>
                  <a:pt x="1048267" y="405380"/>
                </a:lnTo>
                <a:lnTo>
                  <a:pt x="1098569" y="400166"/>
                </a:lnTo>
                <a:lnTo>
                  <a:pt x="1148631" y="394831"/>
                </a:lnTo>
                <a:lnTo>
                  <a:pt x="1198053" y="390109"/>
                </a:lnTo>
                <a:lnTo>
                  <a:pt x="1246435" y="386737"/>
                </a:lnTo>
                <a:lnTo>
                  <a:pt x="1293374" y="385449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106</a:t>
            </a:fld>
            <a:endParaRPr sz="2667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7533" y="1411375"/>
            <a:ext cx="111252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“plain” </a:t>
            </a:r>
            <a:r>
              <a:rPr sz="2400" dirty="0">
                <a:latin typeface="Arial"/>
                <a:cs typeface="Arial"/>
              </a:rPr>
              <a:t>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9134" y="5170575"/>
            <a:ext cx="754126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What’s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strange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about these training and test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curves?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[Hint: look at the order of the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curves]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533" y="1411375"/>
            <a:ext cx="111252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“plain” </a:t>
            </a:r>
            <a:r>
              <a:rPr sz="2400" dirty="0">
                <a:latin typeface="Arial"/>
                <a:cs typeface="Arial"/>
              </a:rPr>
              <a:t>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34" y="5234075"/>
            <a:ext cx="957326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56-layer model performs worse on both training and test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-&gt; The deeper model performs worse, but it’s not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caused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overfitting!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9800" y="2749699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78766" y="4437532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521167" y="2966601"/>
            <a:ext cx="1793240" cy="1085425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2" y="146125"/>
                </a:lnTo>
                <a:lnTo>
                  <a:pt x="159472" y="176345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3"/>
                </a:lnTo>
                <a:lnTo>
                  <a:pt x="332343" y="274935"/>
                </a:lnTo>
                <a:lnTo>
                  <a:pt x="379268" y="294505"/>
                </a:lnTo>
                <a:lnTo>
                  <a:pt x="427057" y="312241"/>
                </a:lnTo>
                <a:lnTo>
                  <a:pt x="475399" y="328242"/>
                </a:lnTo>
                <a:lnTo>
                  <a:pt x="523984" y="342607"/>
                </a:lnTo>
                <a:lnTo>
                  <a:pt x="572502" y="355435"/>
                </a:lnTo>
                <a:lnTo>
                  <a:pt x="620644" y="366825"/>
                </a:lnTo>
                <a:lnTo>
                  <a:pt x="668099" y="376874"/>
                </a:lnTo>
                <a:lnTo>
                  <a:pt x="694923" y="390014"/>
                </a:lnTo>
                <a:lnTo>
                  <a:pt x="710727" y="414393"/>
                </a:lnTo>
                <a:lnTo>
                  <a:pt x="718195" y="447415"/>
                </a:lnTo>
                <a:lnTo>
                  <a:pt x="720008" y="486483"/>
                </a:lnTo>
                <a:lnTo>
                  <a:pt x="718847" y="528998"/>
                </a:lnTo>
                <a:lnTo>
                  <a:pt x="717394" y="572363"/>
                </a:lnTo>
                <a:lnTo>
                  <a:pt x="718332" y="613981"/>
                </a:lnTo>
                <a:lnTo>
                  <a:pt x="738103" y="681584"/>
                </a:lnTo>
                <a:lnTo>
                  <a:pt x="807523" y="721447"/>
                </a:lnTo>
                <a:lnTo>
                  <a:pt x="854554" y="735178"/>
                </a:lnTo>
                <a:lnTo>
                  <a:pt x="903032" y="744635"/>
                </a:lnTo>
                <a:lnTo>
                  <a:pt x="952593" y="750887"/>
                </a:lnTo>
                <a:lnTo>
                  <a:pt x="1002878" y="755003"/>
                </a:lnTo>
                <a:lnTo>
                  <a:pt x="1053524" y="758049"/>
                </a:lnTo>
                <a:lnTo>
                  <a:pt x="1104171" y="761096"/>
                </a:lnTo>
                <a:lnTo>
                  <a:pt x="1154456" y="765212"/>
                </a:lnTo>
                <a:lnTo>
                  <a:pt x="1204017" y="771464"/>
                </a:lnTo>
                <a:lnTo>
                  <a:pt x="1252495" y="780921"/>
                </a:lnTo>
                <a:lnTo>
                  <a:pt x="1299526" y="794652"/>
                </a:lnTo>
                <a:lnTo>
                  <a:pt x="1344749" y="813724"/>
                </a:lnTo>
              </a:path>
            </a:pathLst>
          </a:custGeom>
          <a:ln w="19049">
            <a:solidFill>
              <a:srgbClr val="9FC5E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192033" y="2829565"/>
            <a:ext cx="1347892" cy="77724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4" y="27768"/>
                </a:lnTo>
                <a:lnTo>
                  <a:pt x="85028" y="48275"/>
                </a:lnTo>
                <a:lnTo>
                  <a:pt x="132405" y="63288"/>
                </a:lnTo>
                <a:lnTo>
                  <a:pt x="181827" y="74577"/>
                </a:lnTo>
                <a:lnTo>
                  <a:pt x="232400" y="83909"/>
                </a:lnTo>
                <a:lnTo>
                  <a:pt x="283224" y="93054"/>
                </a:lnTo>
                <a:lnTo>
                  <a:pt x="333405" y="103780"/>
                </a:lnTo>
                <a:lnTo>
                  <a:pt x="382046" y="117855"/>
                </a:lnTo>
                <a:lnTo>
                  <a:pt x="428249" y="137049"/>
                </a:lnTo>
                <a:lnTo>
                  <a:pt x="472046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1"/>
                </a:lnTo>
                <a:lnTo>
                  <a:pt x="481658" y="378673"/>
                </a:lnTo>
                <a:lnTo>
                  <a:pt x="492042" y="420125"/>
                </a:lnTo>
                <a:lnTo>
                  <a:pt x="513924" y="453949"/>
                </a:lnTo>
                <a:lnTo>
                  <a:pt x="570170" y="472795"/>
                </a:lnTo>
                <a:lnTo>
                  <a:pt x="602794" y="474250"/>
                </a:lnTo>
                <a:lnTo>
                  <a:pt x="633824" y="479649"/>
                </a:lnTo>
                <a:lnTo>
                  <a:pt x="680148" y="495879"/>
                </a:lnTo>
                <a:lnTo>
                  <a:pt x="726520" y="513069"/>
                </a:lnTo>
                <a:lnTo>
                  <a:pt x="773028" y="530256"/>
                </a:lnTo>
                <a:lnTo>
                  <a:pt x="819761" y="546478"/>
                </a:lnTo>
                <a:lnTo>
                  <a:pt x="866806" y="560771"/>
                </a:lnTo>
                <a:lnTo>
                  <a:pt x="914252" y="572173"/>
                </a:lnTo>
                <a:lnTo>
                  <a:pt x="962187" y="579720"/>
                </a:lnTo>
                <a:lnTo>
                  <a:pt x="1010699" y="582449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009284" y="3010303"/>
            <a:ext cx="225767" cy="1093047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7" dirty="0">
                <a:latin typeface="Arial"/>
                <a:cs typeface="Arial"/>
              </a:rPr>
              <a:t>Training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40" dirty="0">
                <a:latin typeface="Arial"/>
                <a:cs typeface="Arial"/>
              </a:rPr>
              <a:t>error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2225" y="4486609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310" y="3125583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E06666"/>
                </a:solidFill>
                <a:latin typeface="Arial"/>
                <a:cs typeface="Arial"/>
              </a:rPr>
              <a:t>56-layer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7843" y="4099632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FA8DC"/>
                </a:solidFill>
                <a:latin typeface="Arial"/>
                <a:cs typeface="Arial"/>
              </a:rPr>
              <a:t>20-layer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4167" y="2749699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913133" y="4437532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6643651" y="3296661"/>
            <a:ext cx="225767" cy="806873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0" dirty="0">
                <a:latin typeface="Arial"/>
                <a:cs typeface="Arial"/>
              </a:rPr>
              <a:t>Test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40" dirty="0">
                <a:latin typeface="Arial"/>
                <a:cs typeface="Arial"/>
              </a:rPr>
              <a:t>error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6593" y="4486609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84143" y="2771549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E06666"/>
                </a:solidFill>
                <a:latin typeface="Arial"/>
                <a:cs typeface="Arial"/>
              </a:rPr>
              <a:t>56-layer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3543" y="3629081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FA8DC"/>
                </a:solidFill>
                <a:latin typeface="Arial"/>
                <a:cs typeface="Arial"/>
              </a:rPr>
              <a:t>20-layer</a:t>
            </a:r>
            <a:endParaRPr sz="14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00599" y="2818133"/>
            <a:ext cx="2375747" cy="734907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3" y="42848"/>
                </a:lnTo>
                <a:lnTo>
                  <a:pt x="127174" y="69151"/>
                </a:lnTo>
                <a:lnTo>
                  <a:pt x="167538" y="96199"/>
                </a:lnTo>
                <a:lnTo>
                  <a:pt x="208257" y="122111"/>
                </a:lnTo>
                <a:lnTo>
                  <a:pt x="250152" y="145007"/>
                </a:lnTo>
                <a:lnTo>
                  <a:pt x="294043" y="163007"/>
                </a:lnTo>
                <a:lnTo>
                  <a:pt x="340752" y="174229"/>
                </a:lnTo>
                <a:lnTo>
                  <a:pt x="391695" y="179828"/>
                </a:lnTo>
                <a:lnTo>
                  <a:pt x="443105" y="182095"/>
                </a:lnTo>
                <a:lnTo>
                  <a:pt x="494851" y="181874"/>
                </a:lnTo>
                <a:lnTo>
                  <a:pt x="546805" y="180008"/>
                </a:lnTo>
                <a:lnTo>
                  <a:pt x="598837" y="177339"/>
                </a:lnTo>
                <a:lnTo>
                  <a:pt x="650817" y="174710"/>
                </a:lnTo>
                <a:lnTo>
                  <a:pt x="702617" y="172964"/>
                </a:lnTo>
                <a:lnTo>
                  <a:pt x="754106" y="172945"/>
                </a:lnTo>
                <a:lnTo>
                  <a:pt x="805155" y="175494"/>
                </a:lnTo>
                <a:lnTo>
                  <a:pt x="855634" y="181456"/>
                </a:lnTo>
                <a:lnTo>
                  <a:pt x="905415" y="191672"/>
                </a:lnTo>
                <a:lnTo>
                  <a:pt x="940325" y="207657"/>
                </a:lnTo>
                <a:lnTo>
                  <a:pt x="985927" y="266517"/>
                </a:lnTo>
                <a:lnTo>
                  <a:pt x="1001374" y="304418"/>
                </a:lnTo>
                <a:lnTo>
                  <a:pt x="1015085" y="344651"/>
                </a:lnTo>
                <a:lnTo>
                  <a:pt x="1029438" y="384729"/>
                </a:lnTo>
                <a:lnTo>
                  <a:pt x="1046810" y="422163"/>
                </a:lnTo>
                <a:lnTo>
                  <a:pt x="1069577" y="454468"/>
                </a:lnTo>
                <a:lnTo>
                  <a:pt x="1100115" y="479155"/>
                </a:lnTo>
                <a:lnTo>
                  <a:pt x="1142392" y="500306"/>
                </a:lnTo>
                <a:lnTo>
                  <a:pt x="1186531" y="517063"/>
                </a:lnTo>
                <a:lnTo>
                  <a:pt x="1232312" y="529877"/>
                </a:lnTo>
                <a:lnTo>
                  <a:pt x="1279516" y="539201"/>
                </a:lnTo>
                <a:lnTo>
                  <a:pt x="1327924" y="545489"/>
                </a:lnTo>
                <a:lnTo>
                  <a:pt x="1377316" y="549194"/>
                </a:lnTo>
                <a:lnTo>
                  <a:pt x="1427473" y="550767"/>
                </a:lnTo>
                <a:lnTo>
                  <a:pt x="1478177" y="550661"/>
                </a:lnTo>
                <a:lnTo>
                  <a:pt x="1529207" y="549330"/>
                </a:lnTo>
                <a:lnTo>
                  <a:pt x="1580346" y="547225"/>
                </a:lnTo>
                <a:lnTo>
                  <a:pt x="1631372" y="544800"/>
                </a:lnTo>
                <a:lnTo>
                  <a:pt x="1682068" y="542508"/>
                </a:lnTo>
                <a:lnTo>
                  <a:pt x="1732215" y="540800"/>
                </a:lnTo>
                <a:lnTo>
                  <a:pt x="1781592" y="540130"/>
                </a:lnTo>
              </a:path>
            </a:pathLst>
          </a:custGeom>
          <a:ln w="19049">
            <a:solidFill>
              <a:srgbClr val="9FC5E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7851567" y="2635667"/>
            <a:ext cx="1724660" cy="551179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4" y="32848"/>
                </a:lnTo>
                <a:lnTo>
                  <a:pt x="123583" y="42229"/>
                </a:lnTo>
                <a:lnTo>
                  <a:pt x="168150" y="48182"/>
                </a:lnTo>
                <a:lnTo>
                  <a:pt x="213708" y="51659"/>
                </a:lnTo>
                <a:lnTo>
                  <a:pt x="259842" y="53610"/>
                </a:lnTo>
                <a:lnTo>
                  <a:pt x="306133" y="54989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5" y="65193"/>
                </a:lnTo>
                <a:lnTo>
                  <a:pt x="484539" y="73788"/>
                </a:lnTo>
                <a:lnTo>
                  <a:pt x="525366" y="86566"/>
                </a:lnTo>
                <a:lnTo>
                  <a:pt x="563850" y="104478"/>
                </a:lnTo>
                <a:lnTo>
                  <a:pt x="599574" y="128474"/>
                </a:lnTo>
                <a:lnTo>
                  <a:pt x="620667" y="160636"/>
                </a:lnTo>
                <a:lnTo>
                  <a:pt x="626744" y="202319"/>
                </a:lnTo>
                <a:lnTo>
                  <a:pt x="627414" y="247623"/>
                </a:lnTo>
                <a:lnTo>
                  <a:pt x="632288" y="290649"/>
                </a:lnTo>
                <a:lnTo>
                  <a:pt x="650974" y="325499"/>
                </a:lnTo>
                <a:lnTo>
                  <a:pt x="685380" y="354471"/>
                </a:lnTo>
                <a:lnTo>
                  <a:pt x="723156" y="376703"/>
                </a:lnTo>
                <a:lnTo>
                  <a:pt x="763901" y="392931"/>
                </a:lnTo>
                <a:lnTo>
                  <a:pt x="807214" y="403889"/>
                </a:lnTo>
                <a:lnTo>
                  <a:pt x="852695" y="410313"/>
                </a:lnTo>
                <a:lnTo>
                  <a:pt x="899941" y="412939"/>
                </a:lnTo>
                <a:lnTo>
                  <a:pt x="948553" y="412502"/>
                </a:lnTo>
                <a:lnTo>
                  <a:pt x="998128" y="409737"/>
                </a:lnTo>
                <a:lnTo>
                  <a:pt x="1048267" y="405380"/>
                </a:lnTo>
                <a:lnTo>
                  <a:pt x="1098569" y="400166"/>
                </a:lnTo>
                <a:lnTo>
                  <a:pt x="1148631" y="394831"/>
                </a:lnTo>
                <a:lnTo>
                  <a:pt x="1198053" y="390109"/>
                </a:lnTo>
                <a:lnTo>
                  <a:pt x="1246435" y="386737"/>
                </a:lnTo>
                <a:lnTo>
                  <a:pt x="1293374" y="385449"/>
                </a:lnTo>
              </a:path>
            </a:pathLst>
          </a:custGeom>
          <a:ln w="19049">
            <a:solidFill>
              <a:srgbClr val="E0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107</a:t>
            </a:fld>
            <a:endParaRPr sz="2667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108</a:t>
            </a:fld>
            <a:endParaRPr sz="2667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567" y="1405675"/>
            <a:ext cx="1095756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Hypothesis: the problem is an </a:t>
            </a:r>
            <a:r>
              <a:rPr sz="2400" i="1" spc="-7" dirty="0">
                <a:latin typeface="Arial"/>
                <a:cs typeface="Arial"/>
              </a:rPr>
              <a:t>optimization </a:t>
            </a:r>
            <a:r>
              <a:rPr sz="2400" spc="-7" dirty="0">
                <a:latin typeface="Arial"/>
                <a:cs typeface="Arial"/>
              </a:rPr>
              <a:t>problem, deeper models are harder to  optimize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109</a:t>
            </a:fld>
            <a:endParaRPr sz="2667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567" y="1405675"/>
            <a:ext cx="10957560" cy="351837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Hypothesis: the problem is an </a:t>
            </a:r>
            <a:r>
              <a:rPr sz="2400" i="1" spc="-7" dirty="0">
                <a:latin typeface="Arial"/>
                <a:cs typeface="Arial"/>
              </a:rPr>
              <a:t>optimization </a:t>
            </a:r>
            <a:r>
              <a:rPr sz="2400" spc="-7" dirty="0">
                <a:latin typeface="Arial"/>
                <a:cs typeface="Arial"/>
              </a:rPr>
              <a:t>problem, deeper models are harder to  optimize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400">
              <a:latin typeface="Times New Roman"/>
              <a:cs typeface="Times New Roman"/>
            </a:endParaRPr>
          </a:p>
          <a:p>
            <a:pPr marL="64345" marR="4533787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deeper model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should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be able to perform at  least as well as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shallower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model.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Times New Roman"/>
              <a:cs typeface="Times New Roman"/>
            </a:endParaRPr>
          </a:p>
          <a:p>
            <a:pPr marL="64345" marR="4363611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solution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construction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copying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-1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learned  layers from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shallower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model and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setting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additional layers to identity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mapping.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9443" y="273811"/>
            <a:ext cx="72739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/>
              <a:t>Learning Feature</a:t>
            </a:r>
            <a:r>
              <a:rPr sz="4200" spc="190" dirty="0"/>
              <a:t> </a:t>
            </a:r>
            <a:r>
              <a:rPr sz="4200" spc="-210" dirty="0"/>
              <a:t>Representations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328927" y="3163823"/>
            <a:ext cx="2929128" cy="194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5632" y="3163823"/>
            <a:ext cx="2889504" cy="1941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8807" y="3163823"/>
            <a:ext cx="2874263" cy="194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07516" y="1333500"/>
            <a:ext cx="9778365" cy="174243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ctr">
              <a:lnSpc>
                <a:spcPct val="101299"/>
              </a:lnSpc>
              <a:spcBef>
                <a:spcPts val="50"/>
              </a:spcBef>
            </a:pPr>
            <a:r>
              <a:rPr sz="3200" spc="-265" dirty="0">
                <a:latin typeface="Arial"/>
                <a:cs typeface="Arial"/>
              </a:rPr>
              <a:t>Can </a:t>
            </a:r>
            <a:r>
              <a:rPr sz="3200" spc="-175" dirty="0">
                <a:latin typeface="Arial"/>
                <a:cs typeface="Arial"/>
              </a:rPr>
              <a:t>we </a:t>
            </a:r>
            <a:r>
              <a:rPr sz="3200" spc="-185" dirty="0">
                <a:latin typeface="Arial"/>
                <a:cs typeface="Arial"/>
              </a:rPr>
              <a:t>learn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b="1" spc="-145" dirty="0">
                <a:latin typeface="Trebuchet MS"/>
                <a:cs typeface="Trebuchet MS"/>
              </a:rPr>
              <a:t>hierarchy of </a:t>
            </a:r>
            <a:r>
              <a:rPr sz="3200" b="1" spc="-165" dirty="0">
                <a:latin typeface="Trebuchet MS"/>
                <a:cs typeface="Trebuchet MS"/>
              </a:rPr>
              <a:t>features </a:t>
            </a:r>
            <a:r>
              <a:rPr sz="3200" spc="-140" dirty="0">
                <a:latin typeface="Arial"/>
                <a:cs typeface="Arial"/>
              </a:rPr>
              <a:t>directly </a:t>
            </a:r>
            <a:r>
              <a:rPr sz="3200" spc="-95" dirty="0">
                <a:latin typeface="Arial"/>
                <a:cs typeface="Arial"/>
              </a:rPr>
              <a:t>from </a:t>
            </a:r>
            <a:r>
              <a:rPr sz="3200" spc="-130" dirty="0">
                <a:latin typeface="Arial"/>
                <a:cs typeface="Arial"/>
              </a:rPr>
              <a:t>the </a:t>
            </a:r>
            <a:r>
              <a:rPr sz="3200" spc="-229" dirty="0">
                <a:latin typeface="Arial"/>
                <a:cs typeface="Arial"/>
              </a:rPr>
              <a:t>data  </a:t>
            </a:r>
            <a:r>
              <a:rPr sz="3200" spc="-220" dirty="0">
                <a:latin typeface="Arial"/>
                <a:cs typeface="Arial"/>
              </a:rPr>
              <a:t>instead </a:t>
            </a:r>
            <a:r>
              <a:rPr sz="3200" spc="-85" dirty="0">
                <a:latin typeface="Arial"/>
                <a:cs typeface="Arial"/>
              </a:rPr>
              <a:t>of </a:t>
            </a:r>
            <a:r>
              <a:rPr sz="3200" spc="-245" dirty="0">
                <a:latin typeface="Arial"/>
                <a:cs typeface="Arial"/>
              </a:rPr>
              <a:t>hand</a:t>
            </a:r>
            <a:r>
              <a:rPr sz="3200" spc="-370" dirty="0">
                <a:latin typeface="Arial"/>
                <a:cs typeface="Arial"/>
              </a:rPr>
              <a:t> </a:t>
            </a:r>
            <a:r>
              <a:rPr sz="3200" spc="-270" dirty="0">
                <a:latin typeface="Arial"/>
                <a:cs typeface="Arial"/>
              </a:rPr>
              <a:t>engineering?</a:t>
            </a:r>
            <a:endParaRPr sz="3200">
              <a:latin typeface="Arial"/>
              <a:cs typeface="Arial"/>
            </a:endParaRPr>
          </a:p>
          <a:p>
            <a:pPr marL="44450" algn="ctr">
              <a:lnSpc>
                <a:spcPct val="100000"/>
              </a:lnSpc>
              <a:spcBef>
                <a:spcPts val="2910"/>
              </a:spcBef>
              <a:tabLst>
                <a:tab pos="3404235" algn="l"/>
                <a:tab pos="6657975" algn="l"/>
              </a:tabLst>
            </a:pPr>
            <a:r>
              <a:rPr sz="2400" spc="-110" dirty="0">
                <a:latin typeface="Arial"/>
                <a:cs typeface="Arial"/>
              </a:rPr>
              <a:t>Low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	</a:t>
            </a:r>
            <a:r>
              <a:rPr sz="2400" spc="-110" dirty="0">
                <a:latin typeface="Arial"/>
                <a:cs typeface="Arial"/>
              </a:rPr>
              <a:t>Mid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	</a:t>
            </a:r>
            <a:r>
              <a:rPr sz="3600" spc="-217" baseline="1157" dirty="0">
                <a:latin typeface="Arial"/>
                <a:cs typeface="Arial"/>
              </a:rPr>
              <a:t>High </a:t>
            </a:r>
            <a:r>
              <a:rPr sz="3600" spc="-232" baseline="1157" dirty="0">
                <a:latin typeface="Arial"/>
                <a:cs typeface="Arial"/>
              </a:rPr>
              <a:t>level</a:t>
            </a:r>
            <a:r>
              <a:rPr sz="3600" spc="165" baseline="1157" dirty="0">
                <a:latin typeface="Arial"/>
                <a:cs typeface="Arial"/>
              </a:rPr>
              <a:t> </a:t>
            </a:r>
            <a:r>
              <a:rPr sz="3600" spc="-240" baseline="1157" dirty="0">
                <a:latin typeface="Arial"/>
                <a:cs typeface="Arial"/>
              </a:rPr>
              <a:t>features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7754" y="5150611"/>
            <a:ext cx="184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95" dirty="0">
                <a:latin typeface="Arial"/>
                <a:cs typeface="Arial"/>
              </a:rPr>
              <a:t>Eyes, </a:t>
            </a:r>
            <a:r>
              <a:rPr sz="2400" spc="-200" dirty="0">
                <a:latin typeface="Arial"/>
                <a:cs typeface="Arial"/>
              </a:rPr>
              <a:t>ears,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185" dirty="0">
                <a:latin typeface="Arial"/>
                <a:cs typeface="Arial"/>
              </a:rPr>
              <a:t>nose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8391" y="5123179"/>
            <a:ext cx="2071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75" dirty="0">
                <a:latin typeface="Arial"/>
                <a:cs typeface="Arial"/>
              </a:rPr>
              <a:t>Edges, </a:t>
            </a:r>
            <a:r>
              <a:rPr sz="2400" spc="-130" dirty="0">
                <a:latin typeface="Arial"/>
                <a:cs typeface="Arial"/>
              </a:rPr>
              <a:t>dark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spots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3953" y="5123179"/>
            <a:ext cx="182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latin typeface="Arial"/>
                <a:cs typeface="Arial"/>
              </a:rPr>
              <a:t>Facial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0223" y="3437136"/>
            <a:ext cx="1154853" cy="32572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7527" y="4862516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286551" y="4804882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2286551" y="4804882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17414" y="3928182"/>
          <a:ext cx="1154852" cy="856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386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20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8739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257936" y="38705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257936" y="38705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278913" y="30137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257936" y="29561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257936" y="29561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550833" y="5156890"/>
            <a:ext cx="141732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6518" algn="ctr">
              <a:lnSpc>
                <a:spcPts val="2152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152"/>
              </a:lnSpc>
            </a:pPr>
            <a:r>
              <a:rPr sz="1867" spc="-7" dirty="0">
                <a:latin typeface="Arial"/>
                <a:cs typeface="Arial"/>
              </a:rPr>
              <a:t>“Plain”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7480" y="258739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H(x)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41587" y="38440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8514" y="42699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6708514" y="4269981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08624" y="33355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6708624" y="3335536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85913" y="38265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7264936" y="37689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7264936" y="37689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7286024" y="30357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7265046" y="29781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7265046" y="29781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191009" y="4696933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7368108" y="2870358"/>
            <a:ext cx="1109133" cy="2213185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0"/>
                </a:moveTo>
                <a:lnTo>
                  <a:pt x="44512" y="1658220"/>
                </a:lnTo>
                <a:lnTo>
                  <a:pt x="88859" y="1653556"/>
                </a:lnTo>
                <a:lnTo>
                  <a:pt x="132932" y="1645923"/>
                </a:lnTo>
                <a:lnTo>
                  <a:pt x="176623" y="1635433"/>
                </a:lnTo>
                <a:lnTo>
                  <a:pt x="219826" y="1622202"/>
                </a:lnTo>
                <a:lnTo>
                  <a:pt x="262433" y="1606345"/>
                </a:lnTo>
                <a:lnTo>
                  <a:pt x="304337" y="1587974"/>
                </a:lnTo>
                <a:lnTo>
                  <a:pt x="345431" y="1567205"/>
                </a:lnTo>
                <a:lnTo>
                  <a:pt x="385607" y="1544151"/>
                </a:lnTo>
                <a:lnTo>
                  <a:pt x="424757" y="1518927"/>
                </a:lnTo>
                <a:lnTo>
                  <a:pt x="462775" y="1491647"/>
                </a:lnTo>
                <a:lnTo>
                  <a:pt x="499554" y="1462425"/>
                </a:lnTo>
                <a:lnTo>
                  <a:pt x="534985" y="1431376"/>
                </a:lnTo>
                <a:lnTo>
                  <a:pt x="568961" y="1398613"/>
                </a:lnTo>
                <a:lnTo>
                  <a:pt x="601376" y="1364251"/>
                </a:lnTo>
                <a:lnTo>
                  <a:pt x="632121" y="1328405"/>
                </a:lnTo>
                <a:lnTo>
                  <a:pt x="661090" y="1291187"/>
                </a:lnTo>
                <a:lnTo>
                  <a:pt x="688175" y="1252714"/>
                </a:lnTo>
                <a:lnTo>
                  <a:pt x="713268" y="1213098"/>
                </a:lnTo>
                <a:lnTo>
                  <a:pt x="736263" y="1172454"/>
                </a:lnTo>
                <a:lnTo>
                  <a:pt x="757052" y="1130896"/>
                </a:lnTo>
                <a:lnTo>
                  <a:pt x="775528" y="1088539"/>
                </a:lnTo>
                <a:lnTo>
                  <a:pt x="791583" y="1045496"/>
                </a:lnTo>
                <a:lnTo>
                  <a:pt x="805111" y="1001882"/>
                </a:lnTo>
                <a:lnTo>
                  <a:pt x="816003" y="957811"/>
                </a:lnTo>
                <a:lnTo>
                  <a:pt x="824152" y="913398"/>
                </a:lnTo>
                <a:lnTo>
                  <a:pt x="829452" y="868756"/>
                </a:lnTo>
                <a:lnTo>
                  <a:pt x="831794" y="824000"/>
                </a:lnTo>
                <a:lnTo>
                  <a:pt x="830931" y="775805"/>
                </a:lnTo>
                <a:lnTo>
                  <a:pt x="826654" y="727752"/>
                </a:lnTo>
                <a:lnTo>
                  <a:pt x="819101" y="679985"/>
                </a:lnTo>
                <a:lnTo>
                  <a:pt x="808411" y="632645"/>
                </a:lnTo>
                <a:lnTo>
                  <a:pt x="794725" y="585876"/>
                </a:lnTo>
                <a:lnTo>
                  <a:pt x="778181" y="539821"/>
                </a:lnTo>
                <a:lnTo>
                  <a:pt x="758919" y="494621"/>
                </a:lnTo>
                <a:lnTo>
                  <a:pt x="737078" y="450420"/>
                </a:lnTo>
                <a:lnTo>
                  <a:pt x="712798" y="407361"/>
                </a:lnTo>
                <a:lnTo>
                  <a:pt x="686217" y="365585"/>
                </a:lnTo>
                <a:lnTo>
                  <a:pt x="657476" y="325236"/>
                </a:lnTo>
                <a:lnTo>
                  <a:pt x="626713" y="286456"/>
                </a:lnTo>
                <a:lnTo>
                  <a:pt x="594067" y="249388"/>
                </a:lnTo>
                <a:lnTo>
                  <a:pt x="556739" y="211328"/>
                </a:lnTo>
                <a:lnTo>
                  <a:pt x="517543" y="175627"/>
                </a:lnTo>
                <a:lnTo>
                  <a:pt x="476655" y="142464"/>
                </a:lnTo>
                <a:lnTo>
                  <a:pt x="434254" y="112023"/>
                </a:lnTo>
                <a:lnTo>
                  <a:pt x="390516" y="84483"/>
                </a:lnTo>
                <a:lnTo>
                  <a:pt x="345618" y="60027"/>
                </a:lnTo>
                <a:lnTo>
                  <a:pt x="276484" y="29521"/>
                </a:lnTo>
                <a:lnTo>
                  <a:pt x="205738" y="6973"/>
                </a:lnTo>
                <a:lnTo>
                  <a:pt x="187870" y="2651"/>
                </a:lnTo>
                <a:lnTo>
                  <a:pt x="184887" y="1976"/>
                </a:lnTo>
                <a:lnTo>
                  <a:pt x="181902" y="1324"/>
                </a:lnTo>
                <a:lnTo>
                  <a:pt x="178915" y="694"/>
                </a:lnTo>
                <a:lnTo>
                  <a:pt x="17548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7474742" y="2815928"/>
            <a:ext cx="144381" cy="108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8629091" y="3699900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96267" y="26182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18034" y="3793551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7534" y="1411375"/>
            <a:ext cx="11398673" cy="122749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Solution: Use network layers to fit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residual mapping instead of directly trying to fit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desired underlying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  <a:p>
            <a:pPr marL="3202013" algn="ctr">
              <a:spcBef>
                <a:spcPts val="137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86024" y="23245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7265046" y="2266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7265046" y="2266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6529233" y="51995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21685" y="26904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7263477" y="27650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7196338" y="28547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7263477" y="28773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110</a:t>
            </a:fld>
            <a:endParaRPr sz="2667"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1587" y="38440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534" y="1411375"/>
            <a:ext cx="1139867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Solution: Use network layers to fit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residual mapping instead of directly trying to fit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desired underlying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8514" y="42699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708514" y="4269981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8624" y="33355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6708624" y="3335536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5913" y="38265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264936" y="37689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264936" y="37689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7286024" y="30357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265046" y="29781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7265046" y="29781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191009" y="4696933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368108" y="2870358"/>
            <a:ext cx="1109133" cy="2213185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0"/>
                </a:moveTo>
                <a:lnTo>
                  <a:pt x="44512" y="1658220"/>
                </a:lnTo>
                <a:lnTo>
                  <a:pt x="88859" y="1653556"/>
                </a:lnTo>
                <a:lnTo>
                  <a:pt x="132932" y="1645923"/>
                </a:lnTo>
                <a:lnTo>
                  <a:pt x="176623" y="1635433"/>
                </a:lnTo>
                <a:lnTo>
                  <a:pt x="219826" y="1622202"/>
                </a:lnTo>
                <a:lnTo>
                  <a:pt x="262433" y="1606345"/>
                </a:lnTo>
                <a:lnTo>
                  <a:pt x="304337" y="1587974"/>
                </a:lnTo>
                <a:lnTo>
                  <a:pt x="345431" y="1567205"/>
                </a:lnTo>
                <a:lnTo>
                  <a:pt x="385607" y="1544151"/>
                </a:lnTo>
                <a:lnTo>
                  <a:pt x="424757" y="1518927"/>
                </a:lnTo>
                <a:lnTo>
                  <a:pt x="462775" y="1491647"/>
                </a:lnTo>
                <a:lnTo>
                  <a:pt x="499554" y="1462425"/>
                </a:lnTo>
                <a:lnTo>
                  <a:pt x="534985" y="1431376"/>
                </a:lnTo>
                <a:lnTo>
                  <a:pt x="568961" y="1398613"/>
                </a:lnTo>
                <a:lnTo>
                  <a:pt x="601376" y="1364251"/>
                </a:lnTo>
                <a:lnTo>
                  <a:pt x="632121" y="1328405"/>
                </a:lnTo>
                <a:lnTo>
                  <a:pt x="661090" y="1291187"/>
                </a:lnTo>
                <a:lnTo>
                  <a:pt x="688175" y="1252714"/>
                </a:lnTo>
                <a:lnTo>
                  <a:pt x="713268" y="1213098"/>
                </a:lnTo>
                <a:lnTo>
                  <a:pt x="736263" y="1172454"/>
                </a:lnTo>
                <a:lnTo>
                  <a:pt x="757052" y="1130896"/>
                </a:lnTo>
                <a:lnTo>
                  <a:pt x="775528" y="1088539"/>
                </a:lnTo>
                <a:lnTo>
                  <a:pt x="791583" y="1045496"/>
                </a:lnTo>
                <a:lnTo>
                  <a:pt x="805111" y="1001882"/>
                </a:lnTo>
                <a:lnTo>
                  <a:pt x="816003" y="957811"/>
                </a:lnTo>
                <a:lnTo>
                  <a:pt x="824152" y="913398"/>
                </a:lnTo>
                <a:lnTo>
                  <a:pt x="829452" y="868756"/>
                </a:lnTo>
                <a:lnTo>
                  <a:pt x="831794" y="824000"/>
                </a:lnTo>
                <a:lnTo>
                  <a:pt x="830931" y="775805"/>
                </a:lnTo>
                <a:lnTo>
                  <a:pt x="826654" y="727752"/>
                </a:lnTo>
                <a:lnTo>
                  <a:pt x="819101" y="679985"/>
                </a:lnTo>
                <a:lnTo>
                  <a:pt x="808411" y="632645"/>
                </a:lnTo>
                <a:lnTo>
                  <a:pt x="794725" y="585876"/>
                </a:lnTo>
                <a:lnTo>
                  <a:pt x="778181" y="539821"/>
                </a:lnTo>
                <a:lnTo>
                  <a:pt x="758919" y="494621"/>
                </a:lnTo>
                <a:lnTo>
                  <a:pt x="737078" y="450420"/>
                </a:lnTo>
                <a:lnTo>
                  <a:pt x="712798" y="407361"/>
                </a:lnTo>
                <a:lnTo>
                  <a:pt x="686217" y="365585"/>
                </a:lnTo>
                <a:lnTo>
                  <a:pt x="657476" y="325236"/>
                </a:lnTo>
                <a:lnTo>
                  <a:pt x="626713" y="286456"/>
                </a:lnTo>
                <a:lnTo>
                  <a:pt x="594067" y="249388"/>
                </a:lnTo>
                <a:lnTo>
                  <a:pt x="556739" y="211328"/>
                </a:lnTo>
                <a:lnTo>
                  <a:pt x="517543" y="175627"/>
                </a:lnTo>
                <a:lnTo>
                  <a:pt x="476655" y="142464"/>
                </a:lnTo>
                <a:lnTo>
                  <a:pt x="434254" y="112023"/>
                </a:lnTo>
                <a:lnTo>
                  <a:pt x="390516" y="84483"/>
                </a:lnTo>
                <a:lnTo>
                  <a:pt x="345618" y="60027"/>
                </a:lnTo>
                <a:lnTo>
                  <a:pt x="276484" y="29521"/>
                </a:lnTo>
                <a:lnTo>
                  <a:pt x="205738" y="6973"/>
                </a:lnTo>
                <a:lnTo>
                  <a:pt x="187870" y="2651"/>
                </a:lnTo>
                <a:lnTo>
                  <a:pt x="184887" y="1976"/>
                </a:lnTo>
                <a:lnTo>
                  <a:pt x="181902" y="1324"/>
                </a:lnTo>
                <a:lnTo>
                  <a:pt x="178915" y="694"/>
                </a:lnTo>
                <a:lnTo>
                  <a:pt x="17548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474742" y="2815928"/>
            <a:ext cx="144381" cy="108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629091" y="3699900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6267" y="26182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18034" y="3793551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3187" y="23200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86024" y="23245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7265046" y="2266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7265046" y="2266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1730223" y="3437136"/>
            <a:ext cx="1154853" cy="32572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07527" y="4862516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286551" y="4804882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2286551" y="4804882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717414" y="3928182"/>
          <a:ext cx="1154852" cy="856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relu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3386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20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8739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2257936" y="38705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2257936" y="38705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2278913" y="30137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2257936" y="29561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2257936" y="29561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6529233" y="51995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50833" y="5156890"/>
            <a:ext cx="141732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6518" algn="ctr">
              <a:lnSpc>
                <a:spcPts val="2152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152"/>
              </a:lnSpc>
            </a:pPr>
            <a:r>
              <a:rPr sz="1867" spc="-7" dirty="0">
                <a:latin typeface="Arial"/>
                <a:cs typeface="Arial"/>
              </a:rPr>
              <a:t>“Plain”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layers</a:t>
            </a:r>
            <a:endParaRPr sz="1867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17480" y="258739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H(x)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21685" y="26904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7263477" y="27650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7196338" y="28547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7263477" y="28773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9733301" y="2944775"/>
            <a:ext cx="1917700" cy="185657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 layers to  fit residual  F(x)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16933" marR="265000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instead of  H(x)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08734" y="2287675"/>
            <a:ext cx="1993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82069" y="2464899"/>
            <a:ext cx="430107" cy="154093"/>
          </a:xfrm>
          <a:custGeom>
            <a:avLst/>
            <a:gdLst/>
            <a:ahLst/>
            <a:cxnLst/>
            <a:rect l="l" t="t" r="r" b="b"/>
            <a:pathLst>
              <a:path w="322580" h="115569">
                <a:moveTo>
                  <a:pt x="321972" y="0"/>
                </a:moveTo>
                <a:lnTo>
                  <a:pt x="0" y="115118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2560831" y="2566188"/>
            <a:ext cx="148063" cy="104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5380100" y="2450933"/>
            <a:ext cx="575733" cy="206587"/>
          </a:xfrm>
          <a:custGeom>
            <a:avLst/>
            <a:gdLst/>
            <a:ahLst/>
            <a:cxnLst/>
            <a:rect l="l" t="t" r="r" b="b"/>
            <a:pathLst>
              <a:path w="431800" h="154939">
                <a:moveTo>
                  <a:pt x="0" y="0"/>
                </a:moveTo>
                <a:lnTo>
                  <a:pt x="431519" y="15488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5928587" y="2605261"/>
            <a:ext cx="148064" cy="104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111</a:t>
            </a:fld>
            <a:endParaRPr sz="2667"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84" y="5031704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679381" y="4996805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706390" y="4968574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71" y="779"/>
                </a:lnTo>
                <a:lnTo>
                  <a:pt x="132331" y="3060"/>
                </a:lnTo>
                <a:lnTo>
                  <a:pt x="197470" y="6752"/>
                </a:lnTo>
                <a:lnTo>
                  <a:pt x="261378" y="11769"/>
                </a:lnTo>
                <a:lnTo>
                  <a:pt x="323645" y="18022"/>
                </a:lnTo>
                <a:lnTo>
                  <a:pt x="383861" y="25422"/>
                </a:lnTo>
                <a:lnTo>
                  <a:pt x="441616" y="33881"/>
                </a:lnTo>
                <a:lnTo>
                  <a:pt x="496501" y="43311"/>
                </a:lnTo>
                <a:lnTo>
                  <a:pt x="548105" y="53624"/>
                </a:lnTo>
                <a:lnTo>
                  <a:pt x="596019" y="64732"/>
                </a:lnTo>
                <a:lnTo>
                  <a:pt x="639832" y="76546"/>
                </a:lnTo>
                <a:lnTo>
                  <a:pt x="679135" y="88977"/>
                </a:lnTo>
                <a:lnTo>
                  <a:pt x="742571" y="115341"/>
                </a:lnTo>
                <a:lnTo>
                  <a:pt x="783048" y="143117"/>
                </a:lnTo>
                <a:lnTo>
                  <a:pt x="797285" y="171599"/>
                </a:lnTo>
                <a:lnTo>
                  <a:pt x="793676" y="185885"/>
                </a:lnTo>
                <a:lnTo>
                  <a:pt x="765960" y="214102"/>
                </a:lnTo>
                <a:lnTo>
                  <a:pt x="713646" y="241261"/>
                </a:lnTo>
                <a:lnTo>
                  <a:pt x="640016" y="266653"/>
                </a:lnTo>
                <a:lnTo>
                  <a:pt x="596232" y="278467"/>
                </a:lnTo>
                <a:lnTo>
                  <a:pt x="548349" y="289574"/>
                </a:lnTo>
                <a:lnTo>
                  <a:pt x="496777" y="299888"/>
                </a:lnTo>
                <a:lnTo>
                  <a:pt x="441925" y="309318"/>
                </a:lnTo>
                <a:lnTo>
                  <a:pt x="384205" y="317777"/>
                </a:lnTo>
                <a:lnTo>
                  <a:pt x="324026" y="325177"/>
                </a:lnTo>
                <a:lnTo>
                  <a:pt x="261798" y="331430"/>
                </a:lnTo>
                <a:lnTo>
                  <a:pt x="197932" y="336447"/>
                </a:lnTo>
                <a:lnTo>
                  <a:pt x="132836" y="340139"/>
                </a:lnTo>
                <a:lnTo>
                  <a:pt x="66922" y="342420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9109471" y="456137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9109471" y="47355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72" y="471450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676990" y="48887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676973" y="453710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704389" y="4508573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3" y="344216"/>
                </a:lnTo>
                <a:lnTo>
                  <a:pt x="133840" y="341923"/>
                </a:lnTo>
                <a:lnTo>
                  <a:pt x="198988" y="338211"/>
                </a:lnTo>
                <a:lnTo>
                  <a:pt x="262908" y="333168"/>
                </a:lnTo>
                <a:lnTo>
                  <a:pt x="325189" y="326883"/>
                </a:lnTo>
                <a:lnTo>
                  <a:pt x="385419" y="319444"/>
                </a:lnTo>
                <a:lnTo>
                  <a:pt x="443189" y="310940"/>
                </a:lnTo>
                <a:lnTo>
                  <a:pt x="498087" y="301460"/>
                </a:lnTo>
                <a:lnTo>
                  <a:pt x="549703" y="291093"/>
                </a:lnTo>
                <a:lnTo>
                  <a:pt x="597627" y="279927"/>
                </a:lnTo>
                <a:lnTo>
                  <a:pt x="641446" y="268052"/>
                </a:lnTo>
                <a:lnTo>
                  <a:pt x="680752" y="255555"/>
                </a:lnTo>
                <a:lnTo>
                  <a:pt x="744177" y="229053"/>
                </a:lnTo>
                <a:lnTo>
                  <a:pt x="784617" y="201131"/>
                </a:lnTo>
                <a:lnTo>
                  <a:pt x="798785" y="172499"/>
                </a:lnTo>
                <a:lnTo>
                  <a:pt x="795128" y="158139"/>
                </a:lnTo>
                <a:lnTo>
                  <a:pt x="767286" y="129774"/>
                </a:lnTo>
                <a:lnTo>
                  <a:pt x="714812" y="102473"/>
                </a:lnTo>
                <a:lnTo>
                  <a:pt x="640987" y="76947"/>
                </a:lnTo>
                <a:lnTo>
                  <a:pt x="597094" y="65072"/>
                </a:lnTo>
                <a:lnTo>
                  <a:pt x="549094" y="53906"/>
                </a:lnTo>
                <a:lnTo>
                  <a:pt x="497398" y="43539"/>
                </a:lnTo>
                <a:lnTo>
                  <a:pt x="442416" y="34059"/>
                </a:lnTo>
                <a:lnTo>
                  <a:pt x="384558" y="25555"/>
                </a:lnTo>
                <a:lnTo>
                  <a:pt x="324235" y="18116"/>
                </a:lnTo>
                <a:lnTo>
                  <a:pt x="261857" y="11831"/>
                </a:lnTo>
                <a:lnTo>
                  <a:pt x="197834" y="6788"/>
                </a:lnTo>
                <a:lnTo>
                  <a:pt x="132576" y="3076"/>
                </a:lnTo>
                <a:lnTo>
                  <a:pt x="66495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9109471" y="410144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9109471" y="427564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72" y="425457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677115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9676973" y="408316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9704515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1" y="339334"/>
                </a:lnTo>
                <a:lnTo>
                  <a:pt x="137284" y="336806"/>
                </a:lnTo>
                <a:lnTo>
                  <a:pt x="204731" y="332721"/>
                </a:lnTo>
                <a:lnTo>
                  <a:pt x="270746" y="327181"/>
                </a:lnTo>
                <a:lnTo>
                  <a:pt x="334852" y="320291"/>
                </a:lnTo>
                <a:lnTo>
                  <a:pt x="396571" y="312155"/>
                </a:lnTo>
                <a:lnTo>
                  <a:pt x="455427" y="302876"/>
                </a:lnTo>
                <a:lnTo>
                  <a:pt x="510942" y="292559"/>
                </a:lnTo>
                <a:lnTo>
                  <a:pt x="562640" y="281307"/>
                </a:lnTo>
                <a:lnTo>
                  <a:pt x="610044" y="269223"/>
                </a:lnTo>
                <a:lnTo>
                  <a:pt x="652677" y="256413"/>
                </a:lnTo>
                <a:lnTo>
                  <a:pt x="690061" y="242980"/>
                </a:lnTo>
                <a:lnTo>
                  <a:pt x="747177" y="214658"/>
                </a:lnTo>
                <a:lnTo>
                  <a:pt x="777577" y="185091"/>
                </a:lnTo>
                <a:lnTo>
                  <a:pt x="781566" y="170099"/>
                </a:lnTo>
                <a:lnTo>
                  <a:pt x="777603" y="155108"/>
                </a:lnTo>
                <a:lnTo>
                  <a:pt x="747258" y="125540"/>
                </a:lnTo>
                <a:lnTo>
                  <a:pt x="690197" y="97219"/>
                </a:lnTo>
                <a:lnTo>
                  <a:pt x="652842" y="83786"/>
                </a:lnTo>
                <a:lnTo>
                  <a:pt x="610240" y="70975"/>
                </a:lnTo>
                <a:lnTo>
                  <a:pt x="562868" y="58892"/>
                </a:lnTo>
                <a:lnTo>
                  <a:pt x="511203" y="47640"/>
                </a:lnTo>
                <a:lnTo>
                  <a:pt x="455722" y="37322"/>
                </a:lnTo>
                <a:lnTo>
                  <a:pt x="396903" y="28044"/>
                </a:lnTo>
                <a:lnTo>
                  <a:pt x="335222" y="19907"/>
                </a:lnTo>
                <a:lnTo>
                  <a:pt x="271158" y="13018"/>
                </a:lnTo>
                <a:lnTo>
                  <a:pt x="205186" y="7478"/>
                </a:lnTo>
                <a:lnTo>
                  <a:pt x="137784" y="3392"/>
                </a:lnTo>
                <a:lnTo>
                  <a:pt x="69430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9097977" y="367301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9097977" y="367301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9110677" y="36432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9110677" y="3824528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B81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B81D1"/>
                </a:solidFill>
                <a:latin typeface="Arial"/>
                <a:cs typeface="Arial"/>
              </a:rPr>
              <a:t>128, </a:t>
            </a:r>
            <a:r>
              <a:rPr sz="800" spc="33" dirty="0">
                <a:solidFill>
                  <a:srgbClr val="8B81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B81D1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678176" y="37964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9677515" y="3970965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678177" y="362541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9704652" y="3597185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31" y="780"/>
                </a:lnTo>
                <a:lnTo>
                  <a:pt x="133053" y="3062"/>
                </a:lnTo>
                <a:lnTo>
                  <a:pt x="198254" y="6758"/>
                </a:lnTo>
                <a:lnTo>
                  <a:pt x="262225" y="11779"/>
                </a:lnTo>
                <a:lnTo>
                  <a:pt x="324555" y="18037"/>
                </a:lnTo>
                <a:lnTo>
                  <a:pt x="384832" y="25444"/>
                </a:lnTo>
                <a:lnTo>
                  <a:pt x="442647" y="33911"/>
                </a:lnTo>
                <a:lnTo>
                  <a:pt x="497588" y="43349"/>
                </a:lnTo>
                <a:lnTo>
                  <a:pt x="549244" y="53671"/>
                </a:lnTo>
                <a:lnTo>
                  <a:pt x="597206" y="64789"/>
                </a:lnTo>
                <a:lnTo>
                  <a:pt x="641061" y="76613"/>
                </a:lnTo>
                <a:lnTo>
                  <a:pt x="680400" y="89055"/>
                </a:lnTo>
                <a:lnTo>
                  <a:pt x="743886" y="115442"/>
                </a:lnTo>
                <a:lnTo>
                  <a:pt x="784377" y="143242"/>
                </a:lnTo>
                <a:lnTo>
                  <a:pt x="798587" y="171749"/>
                </a:lnTo>
                <a:lnTo>
                  <a:pt x="794948" y="186047"/>
                </a:lnTo>
                <a:lnTo>
                  <a:pt x="767136" y="214289"/>
                </a:lnTo>
                <a:lnTo>
                  <a:pt x="714684" y="241471"/>
                </a:lnTo>
                <a:lnTo>
                  <a:pt x="640877" y="266886"/>
                </a:lnTo>
                <a:lnTo>
                  <a:pt x="596992" y="278710"/>
                </a:lnTo>
                <a:lnTo>
                  <a:pt x="549000" y="289828"/>
                </a:lnTo>
                <a:lnTo>
                  <a:pt x="497312" y="300150"/>
                </a:lnTo>
                <a:lnTo>
                  <a:pt x="442338" y="309588"/>
                </a:lnTo>
                <a:lnTo>
                  <a:pt x="384488" y="318055"/>
                </a:lnTo>
                <a:lnTo>
                  <a:pt x="324173" y="325462"/>
                </a:lnTo>
                <a:lnTo>
                  <a:pt x="261805" y="331720"/>
                </a:lnTo>
                <a:lnTo>
                  <a:pt x="197793" y="336741"/>
                </a:lnTo>
                <a:lnTo>
                  <a:pt x="132547" y="340437"/>
                </a:lnTo>
                <a:lnTo>
                  <a:pt x="66479" y="342719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9108267" y="31899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9108267" y="336419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68" y="334312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675653" y="3517385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75769" y="316571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9703453" y="3137184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4999"/>
                </a:moveTo>
                <a:lnTo>
                  <a:pt x="70321" y="344122"/>
                </a:lnTo>
                <a:lnTo>
                  <a:pt x="138670" y="341559"/>
                </a:lnTo>
                <a:lnTo>
                  <a:pt x="206067" y="337416"/>
                </a:lnTo>
                <a:lnTo>
                  <a:pt x="272036" y="331798"/>
                </a:lnTo>
                <a:lnTo>
                  <a:pt x="336098" y="324811"/>
                </a:lnTo>
                <a:lnTo>
                  <a:pt x="397777" y="316560"/>
                </a:lnTo>
                <a:lnTo>
                  <a:pt x="456595" y="307150"/>
                </a:lnTo>
                <a:lnTo>
                  <a:pt x="512074" y="296687"/>
                </a:lnTo>
                <a:lnTo>
                  <a:pt x="563738" y="285276"/>
                </a:lnTo>
                <a:lnTo>
                  <a:pt x="611107" y="273022"/>
                </a:lnTo>
                <a:lnTo>
                  <a:pt x="653706" y="260031"/>
                </a:lnTo>
                <a:lnTo>
                  <a:pt x="691055" y="246408"/>
                </a:lnTo>
                <a:lnTo>
                  <a:pt x="748099" y="217687"/>
                </a:lnTo>
                <a:lnTo>
                  <a:pt x="778418" y="187703"/>
                </a:lnTo>
                <a:lnTo>
                  <a:pt x="782362" y="172499"/>
                </a:lnTo>
                <a:lnTo>
                  <a:pt x="778352" y="157296"/>
                </a:lnTo>
                <a:lnTo>
                  <a:pt x="747899" y="127312"/>
                </a:lnTo>
                <a:lnTo>
                  <a:pt x="690715" y="98591"/>
                </a:lnTo>
                <a:lnTo>
                  <a:pt x="653292" y="84968"/>
                </a:lnTo>
                <a:lnTo>
                  <a:pt x="610618" y="71977"/>
                </a:lnTo>
                <a:lnTo>
                  <a:pt x="563169" y="59723"/>
                </a:lnTo>
                <a:lnTo>
                  <a:pt x="511423" y="48312"/>
                </a:lnTo>
                <a:lnTo>
                  <a:pt x="455857" y="37849"/>
                </a:lnTo>
                <a:lnTo>
                  <a:pt x="396948" y="28439"/>
                </a:lnTo>
                <a:lnTo>
                  <a:pt x="335172" y="20188"/>
                </a:lnTo>
                <a:lnTo>
                  <a:pt x="271008" y="13201"/>
                </a:lnTo>
                <a:lnTo>
                  <a:pt x="204931" y="7583"/>
                </a:lnTo>
                <a:lnTo>
                  <a:pt x="137420" y="3440"/>
                </a:lnTo>
                <a:lnTo>
                  <a:pt x="68950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9108267" y="27300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 txBox="1"/>
          <p:nvPr/>
        </p:nvSpPr>
        <p:spPr>
          <a:xfrm>
            <a:off x="9108267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68" y="288318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9675779" y="305753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9675769" y="271177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9703580" y="2683734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6" y="339427"/>
                </a:lnTo>
                <a:lnTo>
                  <a:pt x="132681" y="337166"/>
                </a:lnTo>
                <a:lnTo>
                  <a:pt x="197992" y="333506"/>
                </a:lnTo>
                <a:lnTo>
                  <a:pt x="262069" y="328533"/>
                </a:lnTo>
                <a:lnTo>
                  <a:pt x="324501" y="322335"/>
                </a:lnTo>
                <a:lnTo>
                  <a:pt x="384876" y="314999"/>
                </a:lnTo>
                <a:lnTo>
                  <a:pt x="442784" y="306614"/>
                </a:lnTo>
                <a:lnTo>
                  <a:pt x="497814" y="297266"/>
                </a:lnTo>
                <a:lnTo>
                  <a:pt x="549554" y="287043"/>
                </a:lnTo>
                <a:lnTo>
                  <a:pt x="597595" y="276033"/>
                </a:lnTo>
                <a:lnTo>
                  <a:pt x="641524" y="264322"/>
                </a:lnTo>
                <a:lnTo>
                  <a:pt x="680931" y="251999"/>
                </a:lnTo>
                <a:lnTo>
                  <a:pt x="744535" y="225866"/>
                </a:lnTo>
                <a:lnTo>
                  <a:pt x="785118" y="198333"/>
                </a:lnTo>
                <a:lnTo>
                  <a:pt x="799393" y="170099"/>
                </a:lnTo>
                <a:lnTo>
                  <a:pt x="795775" y="155939"/>
                </a:lnTo>
                <a:lnTo>
                  <a:pt x="767985" y="127968"/>
                </a:lnTo>
                <a:lnTo>
                  <a:pt x="715533" y="101047"/>
                </a:lnTo>
                <a:lnTo>
                  <a:pt x="641708" y="75877"/>
                </a:lnTo>
                <a:lnTo>
                  <a:pt x="597808" y="64166"/>
                </a:lnTo>
                <a:lnTo>
                  <a:pt x="549798" y="53156"/>
                </a:lnTo>
                <a:lnTo>
                  <a:pt x="498090" y="42933"/>
                </a:lnTo>
                <a:lnTo>
                  <a:pt x="443093" y="33585"/>
                </a:lnTo>
                <a:lnTo>
                  <a:pt x="385220" y="25199"/>
                </a:lnTo>
                <a:lnTo>
                  <a:pt x="324882" y="17864"/>
                </a:lnTo>
                <a:lnTo>
                  <a:pt x="262490" y="11666"/>
                </a:lnTo>
                <a:lnTo>
                  <a:pt x="198454" y="6693"/>
                </a:lnTo>
                <a:lnTo>
                  <a:pt x="133186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9678582" y="2580424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76" y="-4762"/>
                </a:moveTo>
                <a:lnTo>
                  <a:pt x="76" y="64912"/>
                </a:lnTo>
              </a:path>
            </a:pathLst>
          </a:custGeom>
          <a:ln w="967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0" y="43184"/>
                </a:lnTo>
                <a:lnTo>
                  <a:pt x="15843" y="0"/>
                </a:lnTo>
                <a:lnTo>
                  <a:pt x="31465" y="432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15843" y="0"/>
                </a:lnTo>
                <a:lnTo>
                  <a:pt x="0" y="43184"/>
                </a:lnTo>
                <a:lnTo>
                  <a:pt x="31465" y="432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 txBox="1"/>
          <p:nvPr/>
        </p:nvSpPr>
        <p:spPr>
          <a:xfrm>
            <a:off x="9619105" y="2289355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  <a:endParaRPr sz="1333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679541" y="2337050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67" y="-4762"/>
                </a:moveTo>
                <a:lnTo>
                  <a:pt x="167" y="77213"/>
                </a:lnTo>
              </a:path>
            </a:pathLst>
          </a:custGeom>
          <a:ln w="98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0" y="43152"/>
                </a:lnTo>
                <a:lnTo>
                  <a:pt x="15931" y="0"/>
                </a:lnTo>
                <a:lnTo>
                  <a:pt x="3146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15931" y="0"/>
                </a:lnTo>
                <a:lnTo>
                  <a:pt x="0" y="43152"/>
                </a:lnTo>
                <a:lnTo>
                  <a:pt x="3146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2" name="object 72"/>
          <p:cNvSpPr txBox="1"/>
          <p:nvPr/>
        </p:nvSpPr>
        <p:spPr>
          <a:xfrm>
            <a:off x="9113086" y="18211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74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75"/>
          <p:cNvSpPr txBox="1"/>
          <p:nvPr/>
        </p:nvSpPr>
        <p:spPr>
          <a:xfrm>
            <a:off x="9113086" y="199533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13" dirty="0">
                <a:solidFill>
                  <a:srgbClr val="37761C"/>
                </a:solidFill>
                <a:latin typeface="Arial"/>
                <a:cs typeface="Arial"/>
              </a:rPr>
              <a:t>/2</a:t>
            </a:r>
            <a:endParaRPr sz="933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5" y="197425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7" name="object 77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78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80341" y="2148851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82"/>
          <p:cNvSpPr/>
          <p:nvPr/>
        </p:nvSpPr>
        <p:spPr>
          <a:xfrm>
            <a:off x="9680186" y="180324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83"/>
          <p:cNvSpPr/>
          <p:nvPr/>
        </p:nvSpPr>
        <p:spPr>
          <a:xfrm>
            <a:off x="9707327" y="1775011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4" y="873"/>
                </a:lnTo>
                <a:lnTo>
                  <a:pt x="136872" y="3422"/>
                </a:lnTo>
                <a:lnTo>
                  <a:pt x="204117" y="7544"/>
                </a:lnTo>
                <a:lnTo>
                  <a:pt x="269934" y="13132"/>
                </a:lnTo>
                <a:lnTo>
                  <a:pt x="333848" y="20083"/>
                </a:lnTo>
                <a:lnTo>
                  <a:pt x="395382" y="28291"/>
                </a:lnTo>
                <a:lnTo>
                  <a:pt x="454061" y="37652"/>
                </a:lnTo>
                <a:lnTo>
                  <a:pt x="509410" y="48060"/>
                </a:lnTo>
                <a:lnTo>
                  <a:pt x="560953" y="59412"/>
                </a:lnTo>
                <a:lnTo>
                  <a:pt x="608215" y="71601"/>
                </a:lnTo>
                <a:lnTo>
                  <a:pt x="650720" y="84525"/>
                </a:lnTo>
                <a:lnTo>
                  <a:pt x="687992" y="98077"/>
                </a:lnTo>
                <a:lnTo>
                  <a:pt x="744937" y="126647"/>
                </a:lnTo>
                <a:lnTo>
                  <a:pt x="775246" y="156476"/>
                </a:lnTo>
                <a:lnTo>
                  <a:pt x="779222" y="171599"/>
                </a:lnTo>
                <a:lnTo>
                  <a:pt x="775272" y="186723"/>
                </a:lnTo>
                <a:lnTo>
                  <a:pt x="745017" y="216552"/>
                </a:lnTo>
                <a:lnTo>
                  <a:pt x="688128" y="245122"/>
                </a:lnTo>
                <a:lnTo>
                  <a:pt x="650885" y="258674"/>
                </a:lnTo>
                <a:lnTo>
                  <a:pt x="608411" y="271598"/>
                </a:lnTo>
                <a:lnTo>
                  <a:pt x="561181" y="283787"/>
                </a:lnTo>
                <a:lnTo>
                  <a:pt x="509671" y="295139"/>
                </a:lnTo>
                <a:lnTo>
                  <a:pt x="454356" y="305547"/>
                </a:lnTo>
                <a:lnTo>
                  <a:pt x="395714" y="314908"/>
                </a:lnTo>
                <a:lnTo>
                  <a:pt x="334218" y="323116"/>
                </a:lnTo>
                <a:lnTo>
                  <a:pt x="270346" y="330067"/>
                </a:lnTo>
                <a:lnTo>
                  <a:pt x="204572" y="335655"/>
                </a:lnTo>
                <a:lnTo>
                  <a:pt x="137372" y="339777"/>
                </a:lnTo>
                <a:lnTo>
                  <a:pt x="69223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4" name="object 84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5" name="object 85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86"/>
          <p:cNvSpPr txBox="1"/>
          <p:nvPr/>
        </p:nvSpPr>
        <p:spPr>
          <a:xfrm>
            <a:off x="9110677" y="13678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8" name="object 88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9" name="object 89"/>
          <p:cNvSpPr txBox="1"/>
          <p:nvPr/>
        </p:nvSpPr>
        <p:spPr>
          <a:xfrm>
            <a:off x="9110677" y="154202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76" y="152095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1" name="object 91"/>
          <p:cNvSpPr/>
          <p:nvPr/>
        </p:nvSpPr>
        <p:spPr>
          <a:xfrm>
            <a:off x="9678327" y="1695211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/>
          <p:nvPr/>
        </p:nvSpPr>
        <p:spPr>
          <a:xfrm>
            <a:off x="9678177" y="1343544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5" name="object 95"/>
          <p:cNvSpPr/>
          <p:nvPr/>
        </p:nvSpPr>
        <p:spPr>
          <a:xfrm>
            <a:off x="9705327" y="1315011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8" y="344122"/>
                </a:lnTo>
                <a:lnTo>
                  <a:pt x="138423" y="341559"/>
                </a:lnTo>
                <a:lnTo>
                  <a:pt x="205699" y="337416"/>
                </a:lnTo>
                <a:lnTo>
                  <a:pt x="271549" y="331798"/>
                </a:lnTo>
                <a:lnTo>
                  <a:pt x="335497" y="324811"/>
                </a:lnTo>
                <a:lnTo>
                  <a:pt x="397065" y="316560"/>
                </a:lnTo>
                <a:lnTo>
                  <a:pt x="455777" y="307150"/>
                </a:lnTo>
                <a:lnTo>
                  <a:pt x="511156" y="296687"/>
                </a:lnTo>
                <a:lnTo>
                  <a:pt x="562726" y="285276"/>
                </a:lnTo>
                <a:lnTo>
                  <a:pt x="610011" y="273022"/>
                </a:lnTo>
                <a:lnTo>
                  <a:pt x="652532" y="260031"/>
                </a:lnTo>
                <a:lnTo>
                  <a:pt x="689815" y="246408"/>
                </a:lnTo>
                <a:lnTo>
                  <a:pt x="746756" y="217687"/>
                </a:lnTo>
                <a:lnTo>
                  <a:pt x="777021" y="187703"/>
                </a:lnTo>
                <a:lnTo>
                  <a:pt x="780957" y="172499"/>
                </a:lnTo>
                <a:lnTo>
                  <a:pt x="776954" y="157296"/>
                </a:lnTo>
                <a:lnTo>
                  <a:pt x="746555" y="127312"/>
                </a:lnTo>
                <a:lnTo>
                  <a:pt x="689475" y="98591"/>
                </a:lnTo>
                <a:lnTo>
                  <a:pt x="652119" y="84968"/>
                </a:lnTo>
                <a:lnTo>
                  <a:pt x="609521" y="71977"/>
                </a:lnTo>
                <a:lnTo>
                  <a:pt x="562158" y="59723"/>
                </a:lnTo>
                <a:lnTo>
                  <a:pt x="510505" y="48312"/>
                </a:lnTo>
                <a:lnTo>
                  <a:pt x="455039" y="37849"/>
                </a:lnTo>
                <a:lnTo>
                  <a:pt x="396235" y="28439"/>
                </a:lnTo>
                <a:lnTo>
                  <a:pt x="334571" y="20188"/>
                </a:lnTo>
                <a:lnTo>
                  <a:pt x="270521" y="13201"/>
                </a:lnTo>
                <a:lnTo>
                  <a:pt x="204563" y="7583"/>
                </a:lnTo>
                <a:lnTo>
                  <a:pt x="137173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6" name="object 96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7" name="object 97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8" name="object 98"/>
          <p:cNvSpPr txBox="1"/>
          <p:nvPr/>
        </p:nvSpPr>
        <p:spPr>
          <a:xfrm>
            <a:off x="9110677" y="9078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0" name="object 100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1" name="object 101"/>
          <p:cNvSpPr txBox="1"/>
          <p:nvPr/>
        </p:nvSpPr>
        <p:spPr>
          <a:xfrm>
            <a:off x="9110677" y="10820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76" y="106101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3" name="object 103"/>
          <p:cNvSpPr/>
          <p:nvPr/>
        </p:nvSpPr>
        <p:spPr>
          <a:xfrm>
            <a:off x="9678053" y="123536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4" name="object 104"/>
          <p:cNvSpPr/>
          <p:nvPr/>
        </p:nvSpPr>
        <p:spPr>
          <a:xfrm>
            <a:off x="9705452" y="845962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8" y="351004"/>
                </a:lnTo>
                <a:lnTo>
                  <a:pt x="137156" y="348390"/>
                </a:lnTo>
                <a:lnTo>
                  <a:pt x="204538" y="344164"/>
                </a:lnTo>
                <a:lnTo>
                  <a:pt x="270488" y="338434"/>
                </a:lnTo>
                <a:lnTo>
                  <a:pt x="334530" y="331307"/>
                </a:lnTo>
                <a:lnTo>
                  <a:pt x="396187" y="322891"/>
                </a:lnTo>
                <a:lnTo>
                  <a:pt x="454983" y="313293"/>
                </a:lnTo>
                <a:lnTo>
                  <a:pt x="510443" y="302621"/>
                </a:lnTo>
                <a:lnTo>
                  <a:pt x="562089" y="290981"/>
                </a:lnTo>
                <a:lnTo>
                  <a:pt x="609447" y="278483"/>
                </a:lnTo>
                <a:lnTo>
                  <a:pt x="652039" y="265232"/>
                </a:lnTo>
                <a:lnTo>
                  <a:pt x="689391" y="251336"/>
                </a:lnTo>
                <a:lnTo>
                  <a:pt x="746465" y="222041"/>
                </a:lnTo>
                <a:lnTo>
                  <a:pt x="776860" y="191457"/>
                </a:lnTo>
                <a:lnTo>
                  <a:pt x="780862" y="175949"/>
                </a:lnTo>
                <a:lnTo>
                  <a:pt x="776926" y="160442"/>
                </a:lnTo>
                <a:lnTo>
                  <a:pt x="746665" y="129858"/>
                </a:lnTo>
                <a:lnTo>
                  <a:pt x="689731" y="100563"/>
                </a:lnTo>
                <a:lnTo>
                  <a:pt x="652453" y="86667"/>
                </a:lnTo>
                <a:lnTo>
                  <a:pt x="609936" y="73416"/>
                </a:lnTo>
                <a:lnTo>
                  <a:pt x="562658" y="60918"/>
                </a:lnTo>
                <a:lnTo>
                  <a:pt x="511094" y="49278"/>
                </a:lnTo>
                <a:lnTo>
                  <a:pt x="455721" y="38606"/>
                </a:lnTo>
                <a:lnTo>
                  <a:pt x="397016" y="29008"/>
                </a:lnTo>
                <a:lnTo>
                  <a:pt x="335456" y="20592"/>
                </a:lnTo>
                <a:lnTo>
                  <a:pt x="271516" y="13465"/>
                </a:lnTo>
                <a:lnTo>
                  <a:pt x="205674" y="7735"/>
                </a:lnTo>
                <a:lnTo>
                  <a:pt x="138406" y="3509"/>
                </a:lnTo>
                <a:lnTo>
                  <a:pt x="70189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5" name="object 105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6" name="object 106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7" name="object 107"/>
          <p:cNvSpPr/>
          <p:nvPr/>
        </p:nvSpPr>
        <p:spPr>
          <a:xfrm>
            <a:off x="9678177" y="874009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8" name="object 108"/>
          <p:cNvSpPr/>
          <p:nvPr/>
        </p:nvSpPr>
        <p:spPr>
          <a:xfrm>
            <a:off x="9680553" y="754632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1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20" y="257967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325587" y="3234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692514" y="36603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3" name="object 113"/>
          <p:cNvSpPr txBox="1"/>
          <p:nvPr/>
        </p:nvSpPr>
        <p:spPr>
          <a:xfrm>
            <a:off x="5692514" y="366038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4" y="27259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5" name="object 115"/>
          <p:cNvSpPr txBox="1"/>
          <p:nvPr/>
        </p:nvSpPr>
        <p:spPr>
          <a:xfrm>
            <a:off x="5692624" y="2725937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913" y="32169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7" name="object 117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9" name="object 119"/>
          <p:cNvSpPr/>
          <p:nvPr/>
        </p:nvSpPr>
        <p:spPr>
          <a:xfrm>
            <a:off x="6270024" y="24261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0" name="object 120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1" name="object 121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2" name="object 122"/>
          <p:cNvSpPr/>
          <p:nvPr/>
        </p:nvSpPr>
        <p:spPr>
          <a:xfrm>
            <a:off x="6175009" y="4087332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3" name="object 123"/>
          <p:cNvSpPr/>
          <p:nvPr/>
        </p:nvSpPr>
        <p:spPr>
          <a:xfrm>
            <a:off x="6352108" y="2258595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3"/>
                </a:moveTo>
                <a:lnTo>
                  <a:pt x="46139" y="1659949"/>
                </a:lnTo>
                <a:lnTo>
                  <a:pt x="92119" y="1655597"/>
                </a:lnTo>
                <a:lnTo>
                  <a:pt x="137835" y="1648469"/>
                </a:lnTo>
                <a:lnTo>
                  <a:pt x="183184" y="1638668"/>
                </a:lnTo>
                <a:lnTo>
                  <a:pt x="228062" y="1626296"/>
                </a:lnTo>
                <a:lnTo>
                  <a:pt x="272364" y="1611458"/>
                </a:lnTo>
                <a:lnTo>
                  <a:pt x="315986" y="1594254"/>
                </a:lnTo>
                <a:lnTo>
                  <a:pt x="358823" y="1574789"/>
                </a:lnTo>
                <a:lnTo>
                  <a:pt x="400773" y="1553165"/>
                </a:lnTo>
                <a:lnTo>
                  <a:pt x="441730" y="1529485"/>
                </a:lnTo>
                <a:lnTo>
                  <a:pt x="481591" y="1503851"/>
                </a:lnTo>
                <a:lnTo>
                  <a:pt x="520252" y="1476367"/>
                </a:lnTo>
                <a:lnTo>
                  <a:pt x="557607" y="1447135"/>
                </a:lnTo>
                <a:lnTo>
                  <a:pt x="593554" y="1416258"/>
                </a:lnTo>
                <a:lnTo>
                  <a:pt x="627988" y="1383839"/>
                </a:lnTo>
                <a:lnTo>
                  <a:pt x="660805" y="1349981"/>
                </a:lnTo>
                <a:lnTo>
                  <a:pt x="691901" y="1314786"/>
                </a:lnTo>
                <a:lnTo>
                  <a:pt x="721171" y="1278358"/>
                </a:lnTo>
                <a:lnTo>
                  <a:pt x="748512" y="1240798"/>
                </a:lnTo>
                <a:lnTo>
                  <a:pt x="773820" y="1202211"/>
                </a:lnTo>
                <a:lnTo>
                  <a:pt x="796989" y="1162698"/>
                </a:lnTo>
                <a:lnTo>
                  <a:pt x="817917" y="1122363"/>
                </a:lnTo>
                <a:lnTo>
                  <a:pt x="836499" y="1081308"/>
                </a:lnTo>
                <a:lnTo>
                  <a:pt x="852631" y="1039636"/>
                </a:lnTo>
                <a:lnTo>
                  <a:pt x="866208" y="997450"/>
                </a:lnTo>
                <a:lnTo>
                  <a:pt x="877127" y="954853"/>
                </a:lnTo>
                <a:lnTo>
                  <a:pt x="885284" y="911948"/>
                </a:lnTo>
                <a:lnTo>
                  <a:pt x="890574" y="868837"/>
                </a:lnTo>
                <a:lnTo>
                  <a:pt x="892893" y="825623"/>
                </a:lnTo>
                <a:lnTo>
                  <a:pt x="891897" y="777427"/>
                </a:lnTo>
                <a:lnTo>
                  <a:pt x="887225" y="729374"/>
                </a:lnTo>
                <a:lnTo>
                  <a:pt x="879027" y="681607"/>
                </a:lnTo>
                <a:lnTo>
                  <a:pt x="867453" y="634268"/>
                </a:lnTo>
                <a:lnTo>
                  <a:pt x="852652" y="587499"/>
                </a:lnTo>
                <a:lnTo>
                  <a:pt x="834775" y="541443"/>
                </a:lnTo>
                <a:lnTo>
                  <a:pt x="813972" y="496244"/>
                </a:lnTo>
                <a:lnTo>
                  <a:pt x="790391" y="452043"/>
                </a:lnTo>
                <a:lnTo>
                  <a:pt x="764183" y="408983"/>
                </a:lnTo>
                <a:lnTo>
                  <a:pt x="735497" y="367207"/>
                </a:lnTo>
                <a:lnTo>
                  <a:pt x="704484" y="326858"/>
                </a:lnTo>
                <a:lnTo>
                  <a:pt x="671293" y="288078"/>
                </a:lnTo>
                <a:lnTo>
                  <a:pt x="636073" y="251010"/>
                </a:lnTo>
                <a:lnTo>
                  <a:pt x="601684" y="218248"/>
                </a:lnTo>
                <a:lnTo>
                  <a:pt x="565796" y="187198"/>
                </a:lnTo>
                <a:lnTo>
                  <a:pt x="528527" y="157976"/>
                </a:lnTo>
                <a:lnTo>
                  <a:pt x="489999" y="130696"/>
                </a:lnTo>
                <a:lnTo>
                  <a:pt x="450330" y="105472"/>
                </a:lnTo>
                <a:lnTo>
                  <a:pt x="409642" y="82419"/>
                </a:lnTo>
                <a:lnTo>
                  <a:pt x="368053" y="61649"/>
                </a:lnTo>
                <a:lnTo>
                  <a:pt x="331019" y="45440"/>
                </a:lnTo>
                <a:lnTo>
                  <a:pt x="293467" y="31143"/>
                </a:lnTo>
                <a:lnTo>
                  <a:pt x="255479" y="18836"/>
                </a:lnTo>
                <a:lnTo>
                  <a:pt x="217135" y="8595"/>
                </a:lnTo>
                <a:lnTo>
                  <a:pt x="178514" y="497"/>
                </a:lnTo>
                <a:lnTo>
                  <a:pt x="17564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4" name="object 124"/>
          <p:cNvSpPr/>
          <p:nvPr/>
        </p:nvSpPr>
        <p:spPr>
          <a:xfrm>
            <a:off x="6458793" y="2204108"/>
            <a:ext cx="143944" cy="108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5" name="object 125"/>
          <p:cNvSpPr txBox="1"/>
          <p:nvPr/>
        </p:nvSpPr>
        <p:spPr>
          <a:xfrm>
            <a:off x="7613091" y="3090300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67" y="20086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802034" y="3183950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87" y="1710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70024" y="1714937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0" name="object 130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1" name="object 131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2" name="object 132"/>
          <p:cNvSpPr txBox="1"/>
          <p:nvPr/>
        </p:nvSpPr>
        <p:spPr>
          <a:xfrm>
            <a:off x="5513233" y="45899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5" y="20808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4" name="object 134"/>
          <p:cNvSpPr/>
          <p:nvPr/>
        </p:nvSpPr>
        <p:spPr>
          <a:xfrm>
            <a:off x="6247477" y="21554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5" name="object 135"/>
          <p:cNvSpPr/>
          <p:nvPr/>
        </p:nvSpPr>
        <p:spPr>
          <a:xfrm>
            <a:off x="6180338" y="22451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6" name="object 136"/>
          <p:cNvSpPr/>
          <p:nvPr/>
        </p:nvSpPr>
        <p:spPr>
          <a:xfrm>
            <a:off x="6247477" y="22677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7" name="object 137"/>
          <p:cNvSpPr txBox="1"/>
          <p:nvPr/>
        </p:nvSpPr>
        <p:spPr>
          <a:xfrm>
            <a:off x="540000" y="1480595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600" y="1810795"/>
            <a:ext cx="3362113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residual block 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67" y="1659999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9"/>
                </a:moveTo>
                <a:lnTo>
                  <a:pt x="69126" y="2823870"/>
                </a:lnTo>
                <a:lnTo>
                  <a:pt x="129161" y="2821283"/>
                </a:lnTo>
                <a:lnTo>
                  <a:pt x="176503" y="2817338"/>
                </a:lnTo>
                <a:lnTo>
                  <a:pt x="207550" y="2812335"/>
                </a:lnTo>
                <a:lnTo>
                  <a:pt x="218699" y="2806575"/>
                </a:lnTo>
                <a:lnTo>
                  <a:pt x="218699" y="18224"/>
                </a:lnTo>
                <a:lnTo>
                  <a:pt x="181955" y="8113"/>
                </a:lnTo>
                <a:lnTo>
                  <a:pt x="121334" y="3061"/>
                </a:lnTo>
                <a:lnTo>
                  <a:pt x="42865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0" name="object 140"/>
          <p:cNvSpPr/>
          <p:nvPr/>
        </p:nvSpPr>
        <p:spPr>
          <a:xfrm>
            <a:off x="8533366" y="3826200"/>
            <a:ext cx="522393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3911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1" name="object 14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112</a:t>
            </a:fld>
            <a:endParaRPr sz="2667"/>
          </a:p>
        </p:txBody>
      </p:sp>
      <p:sp>
        <p:nvSpPr>
          <p:cNvPr id="143" name="object 14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44" name="object 14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84" y="5031704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679381" y="4996805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706390" y="4968574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71" y="779"/>
                </a:lnTo>
                <a:lnTo>
                  <a:pt x="132331" y="3060"/>
                </a:lnTo>
                <a:lnTo>
                  <a:pt x="197470" y="6752"/>
                </a:lnTo>
                <a:lnTo>
                  <a:pt x="261378" y="11769"/>
                </a:lnTo>
                <a:lnTo>
                  <a:pt x="323645" y="18022"/>
                </a:lnTo>
                <a:lnTo>
                  <a:pt x="383861" y="25422"/>
                </a:lnTo>
                <a:lnTo>
                  <a:pt x="441616" y="33881"/>
                </a:lnTo>
                <a:lnTo>
                  <a:pt x="496501" y="43311"/>
                </a:lnTo>
                <a:lnTo>
                  <a:pt x="548105" y="53624"/>
                </a:lnTo>
                <a:lnTo>
                  <a:pt x="596019" y="64732"/>
                </a:lnTo>
                <a:lnTo>
                  <a:pt x="639832" y="76546"/>
                </a:lnTo>
                <a:lnTo>
                  <a:pt x="679135" y="88977"/>
                </a:lnTo>
                <a:lnTo>
                  <a:pt x="742571" y="115341"/>
                </a:lnTo>
                <a:lnTo>
                  <a:pt x="783048" y="143117"/>
                </a:lnTo>
                <a:lnTo>
                  <a:pt x="797285" y="171599"/>
                </a:lnTo>
                <a:lnTo>
                  <a:pt x="793676" y="185885"/>
                </a:lnTo>
                <a:lnTo>
                  <a:pt x="765960" y="214102"/>
                </a:lnTo>
                <a:lnTo>
                  <a:pt x="713646" y="241261"/>
                </a:lnTo>
                <a:lnTo>
                  <a:pt x="640016" y="266653"/>
                </a:lnTo>
                <a:lnTo>
                  <a:pt x="596232" y="278467"/>
                </a:lnTo>
                <a:lnTo>
                  <a:pt x="548349" y="289574"/>
                </a:lnTo>
                <a:lnTo>
                  <a:pt x="496777" y="299888"/>
                </a:lnTo>
                <a:lnTo>
                  <a:pt x="441925" y="309318"/>
                </a:lnTo>
                <a:lnTo>
                  <a:pt x="384205" y="317777"/>
                </a:lnTo>
                <a:lnTo>
                  <a:pt x="324026" y="325177"/>
                </a:lnTo>
                <a:lnTo>
                  <a:pt x="261798" y="331430"/>
                </a:lnTo>
                <a:lnTo>
                  <a:pt x="197932" y="336447"/>
                </a:lnTo>
                <a:lnTo>
                  <a:pt x="132836" y="340139"/>
                </a:lnTo>
                <a:lnTo>
                  <a:pt x="66922" y="342420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9109471" y="456137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9109471" y="47355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72" y="471450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676990" y="48887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676973" y="453710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704389" y="4508573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3" y="344216"/>
                </a:lnTo>
                <a:lnTo>
                  <a:pt x="133840" y="341923"/>
                </a:lnTo>
                <a:lnTo>
                  <a:pt x="198988" y="338211"/>
                </a:lnTo>
                <a:lnTo>
                  <a:pt x="262908" y="333168"/>
                </a:lnTo>
                <a:lnTo>
                  <a:pt x="325189" y="326883"/>
                </a:lnTo>
                <a:lnTo>
                  <a:pt x="385419" y="319444"/>
                </a:lnTo>
                <a:lnTo>
                  <a:pt x="443189" y="310940"/>
                </a:lnTo>
                <a:lnTo>
                  <a:pt x="498087" y="301460"/>
                </a:lnTo>
                <a:lnTo>
                  <a:pt x="549703" y="291093"/>
                </a:lnTo>
                <a:lnTo>
                  <a:pt x="597627" y="279927"/>
                </a:lnTo>
                <a:lnTo>
                  <a:pt x="641446" y="268052"/>
                </a:lnTo>
                <a:lnTo>
                  <a:pt x="680752" y="255555"/>
                </a:lnTo>
                <a:lnTo>
                  <a:pt x="744177" y="229053"/>
                </a:lnTo>
                <a:lnTo>
                  <a:pt x="784617" y="201131"/>
                </a:lnTo>
                <a:lnTo>
                  <a:pt x="798785" y="172499"/>
                </a:lnTo>
                <a:lnTo>
                  <a:pt x="795128" y="158139"/>
                </a:lnTo>
                <a:lnTo>
                  <a:pt x="767286" y="129774"/>
                </a:lnTo>
                <a:lnTo>
                  <a:pt x="714812" y="102473"/>
                </a:lnTo>
                <a:lnTo>
                  <a:pt x="640987" y="76947"/>
                </a:lnTo>
                <a:lnTo>
                  <a:pt x="597094" y="65072"/>
                </a:lnTo>
                <a:lnTo>
                  <a:pt x="549094" y="53906"/>
                </a:lnTo>
                <a:lnTo>
                  <a:pt x="497398" y="43539"/>
                </a:lnTo>
                <a:lnTo>
                  <a:pt x="442416" y="34059"/>
                </a:lnTo>
                <a:lnTo>
                  <a:pt x="384558" y="25555"/>
                </a:lnTo>
                <a:lnTo>
                  <a:pt x="324235" y="18116"/>
                </a:lnTo>
                <a:lnTo>
                  <a:pt x="261857" y="11831"/>
                </a:lnTo>
                <a:lnTo>
                  <a:pt x="197834" y="6788"/>
                </a:lnTo>
                <a:lnTo>
                  <a:pt x="132576" y="3076"/>
                </a:lnTo>
                <a:lnTo>
                  <a:pt x="66495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9109471" y="410144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9109471" y="427564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72" y="425457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677115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9676973" y="408316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9704515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1" y="339334"/>
                </a:lnTo>
                <a:lnTo>
                  <a:pt x="137284" y="336806"/>
                </a:lnTo>
                <a:lnTo>
                  <a:pt x="204731" y="332721"/>
                </a:lnTo>
                <a:lnTo>
                  <a:pt x="270746" y="327181"/>
                </a:lnTo>
                <a:lnTo>
                  <a:pt x="334852" y="320291"/>
                </a:lnTo>
                <a:lnTo>
                  <a:pt x="396571" y="312155"/>
                </a:lnTo>
                <a:lnTo>
                  <a:pt x="455427" y="302876"/>
                </a:lnTo>
                <a:lnTo>
                  <a:pt x="510942" y="292559"/>
                </a:lnTo>
                <a:lnTo>
                  <a:pt x="562640" y="281307"/>
                </a:lnTo>
                <a:lnTo>
                  <a:pt x="610044" y="269223"/>
                </a:lnTo>
                <a:lnTo>
                  <a:pt x="652677" y="256413"/>
                </a:lnTo>
                <a:lnTo>
                  <a:pt x="690061" y="242980"/>
                </a:lnTo>
                <a:lnTo>
                  <a:pt x="747177" y="214658"/>
                </a:lnTo>
                <a:lnTo>
                  <a:pt x="777577" y="185091"/>
                </a:lnTo>
                <a:lnTo>
                  <a:pt x="781566" y="170099"/>
                </a:lnTo>
                <a:lnTo>
                  <a:pt x="777603" y="155108"/>
                </a:lnTo>
                <a:lnTo>
                  <a:pt x="747258" y="125540"/>
                </a:lnTo>
                <a:lnTo>
                  <a:pt x="690197" y="97219"/>
                </a:lnTo>
                <a:lnTo>
                  <a:pt x="652842" y="83786"/>
                </a:lnTo>
                <a:lnTo>
                  <a:pt x="610240" y="70975"/>
                </a:lnTo>
                <a:lnTo>
                  <a:pt x="562868" y="58892"/>
                </a:lnTo>
                <a:lnTo>
                  <a:pt x="511203" y="47640"/>
                </a:lnTo>
                <a:lnTo>
                  <a:pt x="455722" y="37322"/>
                </a:lnTo>
                <a:lnTo>
                  <a:pt x="396903" y="28044"/>
                </a:lnTo>
                <a:lnTo>
                  <a:pt x="335222" y="19907"/>
                </a:lnTo>
                <a:lnTo>
                  <a:pt x="271158" y="13018"/>
                </a:lnTo>
                <a:lnTo>
                  <a:pt x="205186" y="7478"/>
                </a:lnTo>
                <a:lnTo>
                  <a:pt x="137784" y="3392"/>
                </a:lnTo>
                <a:lnTo>
                  <a:pt x="69430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9110677" y="36432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9110677" y="3824528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B81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B81D1"/>
                </a:solidFill>
                <a:latin typeface="Arial"/>
                <a:cs typeface="Arial"/>
              </a:rPr>
              <a:t>128, </a:t>
            </a:r>
            <a:r>
              <a:rPr sz="800" spc="33" dirty="0">
                <a:solidFill>
                  <a:srgbClr val="8B81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B81D1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76" y="37964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9677515" y="3970965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678177" y="362541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704652" y="3597185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31" y="780"/>
                </a:lnTo>
                <a:lnTo>
                  <a:pt x="133053" y="3062"/>
                </a:lnTo>
                <a:lnTo>
                  <a:pt x="198254" y="6758"/>
                </a:lnTo>
                <a:lnTo>
                  <a:pt x="262225" y="11779"/>
                </a:lnTo>
                <a:lnTo>
                  <a:pt x="324555" y="18037"/>
                </a:lnTo>
                <a:lnTo>
                  <a:pt x="384832" y="25444"/>
                </a:lnTo>
                <a:lnTo>
                  <a:pt x="442647" y="33911"/>
                </a:lnTo>
                <a:lnTo>
                  <a:pt x="497588" y="43349"/>
                </a:lnTo>
                <a:lnTo>
                  <a:pt x="549244" y="53671"/>
                </a:lnTo>
                <a:lnTo>
                  <a:pt x="597206" y="64789"/>
                </a:lnTo>
                <a:lnTo>
                  <a:pt x="641061" y="76613"/>
                </a:lnTo>
                <a:lnTo>
                  <a:pt x="680400" y="89055"/>
                </a:lnTo>
                <a:lnTo>
                  <a:pt x="743886" y="115442"/>
                </a:lnTo>
                <a:lnTo>
                  <a:pt x="784377" y="143242"/>
                </a:lnTo>
                <a:lnTo>
                  <a:pt x="798587" y="171749"/>
                </a:lnTo>
                <a:lnTo>
                  <a:pt x="794948" y="186047"/>
                </a:lnTo>
                <a:lnTo>
                  <a:pt x="767136" y="214289"/>
                </a:lnTo>
                <a:lnTo>
                  <a:pt x="714684" y="241471"/>
                </a:lnTo>
                <a:lnTo>
                  <a:pt x="640877" y="266886"/>
                </a:lnTo>
                <a:lnTo>
                  <a:pt x="596992" y="278710"/>
                </a:lnTo>
                <a:lnTo>
                  <a:pt x="549000" y="289828"/>
                </a:lnTo>
                <a:lnTo>
                  <a:pt x="497312" y="300150"/>
                </a:lnTo>
                <a:lnTo>
                  <a:pt x="442338" y="309588"/>
                </a:lnTo>
                <a:lnTo>
                  <a:pt x="384488" y="318055"/>
                </a:lnTo>
                <a:lnTo>
                  <a:pt x="324173" y="325462"/>
                </a:lnTo>
                <a:lnTo>
                  <a:pt x="261805" y="331720"/>
                </a:lnTo>
                <a:lnTo>
                  <a:pt x="197793" y="336741"/>
                </a:lnTo>
                <a:lnTo>
                  <a:pt x="132547" y="340437"/>
                </a:lnTo>
                <a:lnTo>
                  <a:pt x="66479" y="342719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095567" y="32197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9095567" y="32197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9108267" y="31899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9293337" y="3364196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68" y="334312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675653" y="3517385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75769" y="316571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9703453" y="3137184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4999"/>
                </a:moveTo>
                <a:lnTo>
                  <a:pt x="70321" y="344122"/>
                </a:lnTo>
                <a:lnTo>
                  <a:pt x="138670" y="341559"/>
                </a:lnTo>
                <a:lnTo>
                  <a:pt x="206067" y="337416"/>
                </a:lnTo>
                <a:lnTo>
                  <a:pt x="272036" y="331798"/>
                </a:lnTo>
                <a:lnTo>
                  <a:pt x="336098" y="324811"/>
                </a:lnTo>
                <a:lnTo>
                  <a:pt x="397777" y="316560"/>
                </a:lnTo>
                <a:lnTo>
                  <a:pt x="456595" y="307150"/>
                </a:lnTo>
                <a:lnTo>
                  <a:pt x="512074" y="296687"/>
                </a:lnTo>
                <a:lnTo>
                  <a:pt x="563738" y="285276"/>
                </a:lnTo>
                <a:lnTo>
                  <a:pt x="611107" y="273022"/>
                </a:lnTo>
                <a:lnTo>
                  <a:pt x="653706" y="260031"/>
                </a:lnTo>
                <a:lnTo>
                  <a:pt x="691055" y="246408"/>
                </a:lnTo>
                <a:lnTo>
                  <a:pt x="748099" y="217687"/>
                </a:lnTo>
                <a:lnTo>
                  <a:pt x="778418" y="187703"/>
                </a:lnTo>
                <a:lnTo>
                  <a:pt x="782362" y="172499"/>
                </a:lnTo>
                <a:lnTo>
                  <a:pt x="778352" y="157296"/>
                </a:lnTo>
                <a:lnTo>
                  <a:pt x="747899" y="127312"/>
                </a:lnTo>
                <a:lnTo>
                  <a:pt x="690715" y="98591"/>
                </a:lnTo>
                <a:lnTo>
                  <a:pt x="653292" y="84968"/>
                </a:lnTo>
                <a:lnTo>
                  <a:pt x="610618" y="71977"/>
                </a:lnTo>
                <a:lnTo>
                  <a:pt x="563169" y="59723"/>
                </a:lnTo>
                <a:lnTo>
                  <a:pt x="511423" y="48312"/>
                </a:lnTo>
                <a:lnTo>
                  <a:pt x="455857" y="37849"/>
                </a:lnTo>
                <a:lnTo>
                  <a:pt x="396948" y="28439"/>
                </a:lnTo>
                <a:lnTo>
                  <a:pt x="335172" y="20188"/>
                </a:lnTo>
                <a:lnTo>
                  <a:pt x="271008" y="13201"/>
                </a:lnTo>
                <a:lnTo>
                  <a:pt x="204931" y="7583"/>
                </a:lnTo>
                <a:lnTo>
                  <a:pt x="137420" y="3440"/>
                </a:lnTo>
                <a:lnTo>
                  <a:pt x="68950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9108267" y="27300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 txBox="1"/>
          <p:nvPr/>
        </p:nvSpPr>
        <p:spPr>
          <a:xfrm>
            <a:off x="9108267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68" y="288318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9675779" y="305753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9675769" y="271177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9703580" y="2683734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6" y="339427"/>
                </a:lnTo>
                <a:lnTo>
                  <a:pt x="132681" y="337166"/>
                </a:lnTo>
                <a:lnTo>
                  <a:pt x="197992" y="333506"/>
                </a:lnTo>
                <a:lnTo>
                  <a:pt x="262069" y="328533"/>
                </a:lnTo>
                <a:lnTo>
                  <a:pt x="324501" y="322335"/>
                </a:lnTo>
                <a:lnTo>
                  <a:pt x="384876" y="314999"/>
                </a:lnTo>
                <a:lnTo>
                  <a:pt x="442784" y="306614"/>
                </a:lnTo>
                <a:lnTo>
                  <a:pt x="497814" y="297266"/>
                </a:lnTo>
                <a:lnTo>
                  <a:pt x="549554" y="287043"/>
                </a:lnTo>
                <a:lnTo>
                  <a:pt x="597595" y="276033"/>
                </a:lnTo>
                <a:lnTo>
                  <a:pt x="641524" y="264322"/>
                </a:lnTo>
                <a:lnTo>
                  <a:pt x="680931" y="251999"/>
                </a:lnTo>
                <a:lnTo>
                  <a:pt x="744535" y="225866"/>
                </a:lnTo>
                <a:lnTo>
                  <a:pt x="785118" y="198333"/>
                </a:lnTo>
                <a:lnTo>
                  <a:pt x="799393" y="170099"/>
                </a:lnTo>
                <a:lnTo>
                  <a:pt x="795775" y="155939"/>
                </a:lnTo>
                <a:lnTo>
                  <a:pt x="767985" y="127968"/>
                </a:lnTo>
                <a:lnTo>
                  <a:pt x="715533" y="101047"/>
                </a:lnTo>
                <a:lnTo>
                  <a:pt x="641708" y="75877"/>
                </a:lnTo>
                <a:lnTo>
                  <a:pt x="597808" y="64166"/>
                </a:lnTo>
                <a:lnTo>
                  <a:pt x="549798" y="53156"/>
                </a:lnTo>
                <a:lnTo>
                  <a:pt x="498090" y="42933"/>
                </a:lnTo>
                <a:lnTo>
                  <a:pt x="443093" y="33585"/>
                </a:lnTo>
                <a:lnTo>
                  <a:pt x="385220" y="25199"/>
                </a:lnTo>
                <a:lnTo>
                  <a:pt x="324882" y="17864"/>
                </a:lnTo>
                <a:lnTo>
                  <a:pt x="262490" y="11666"/>
                </a:lnTo>
                <a:lnTo>
                  <a:pt x="198454" y="6693"/>
                </a:lnTo>
                <a:lnTo>
                  <a:pt x="133186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9678582" y="2580424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76" y="-4762"/>
                </a:moveTo>
                <a:lnTo>
                  <a:pt x="76" y="64912"/>
                </a:lnTo>
              </a:path>
            </a:pathLst>
          </a:custGeom>
          <a:ln w="967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0" y="43184"/>
                </a:lnTo>
                <a:lnTo>
                  <a:pt x="15843" y="0"/>
                </a:lnTo>
                <a:lnTo>
                  <a:pt x="31465" y="432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15843" y="0"/>
                </a:lnTo>
                <a:lnTo>
                  <a:pt x="0" y="43184"/>
                </a:lnTo>
                <a:lnTo>
                  <a:pt x="31465" y="432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 txBox="1"/>
          <p:nvPr/>
        </p:nvSpPr>
        <p:spPr>
          <a:xfrm>
            <a:off x="9619105" y="2289355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  <a:endParaRPr sz="1333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679541" y="2337050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67" y="-4762"/>
                </a:moveTo>
                <a:lnTo>
                  <a:pt x="167" y="77213"/>
                </a:lnTo>
              </a:path>
            </a:pathLst>
          </a:custGeom>
          <a:ln w="98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0" y="43152"/>
                </a:lnTo>
                <a:lnTo>
                  <a:pt x="15931" y="0"/>
                </a:lnTo>
                <a:lnTo>
                  <a:pt x="3146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15931" y="0"/>
                </a:lnTo>
                <a:lnTo>
                  <a:pt x="0" y="43152"/>
                </a:lnTo>
                <a:lnTo>
                  <a:pt x="3146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2" name="object 72"/>
          <p:cNvSpPr txBox="1"/>
          <p:nvPr/>
        </p:nvSpPr>
        <p:spPr>
          <a:xfrm>
            <a:off x="9113086" y="18211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74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75"/>
          <p:cNvSpPr txBox="1"/>
          <p:nvPr/>
        </p:nvSpPr>
        <p:spPr>
          <a:xfrm>
            <a:off x="9113086" y="199533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13" dirty="0">
                <a:solidFill>
                  <a:srgbClr val="37761C"/>
                </a:solidFill>
                <a:latin typeface="Arial"/>
                <a:cs typeface="Arial"/>
              </a:rPr>
              <a:t>/2</a:t>
            </a:r>
            <a:endParaRPr sz="933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5" y="197425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7" name="object 77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78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80341" y="2148851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82"/>
          <p:cNvSpPr/>
          <p:nvPr/>
        </p:nvSpPr>
        <p:spPr>
          <a:xfrm>
            <a:off x="9680186" y="180324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83"/>
          <p:cNvSpPr/>
          <p:nvPr/>
        </p:nvSpPr>
        <p:spPr>
          <a:xfrm>
            <a:off x="9707327" y="1775011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4" y="873"/>
                </a:lnTo>
                <a:lnTo>
                  <a:pt x="136872" y="3422"/>
                </a:lnTo>
                <a:lnTo>
                  <a:pt x="204117" y="7544"/>
                </a:lnTo>
                <a:lnTo>
                  <a:pt x="269934" y="13132"/>
                </a:lnTo>
                <a:lnTo>
                  <a:pt x="333848" y="20083"/>
                </a:lnTo>
                <a:lnTo>
                  <a:pt x="395382" y="28291"/>
                </a:lnTo>
                <a:lnTo>
                  <a:pt x="454061" y="37652"/>
                </a:lnTo>
                <a:lnTo>
                  <a:pt x="509410" y="48060"/>
                </a:lnTo>
                <a:lnTo>
                  <a:pt x="560953" y="59412"/>
                </a:lnTo>
                <a:lnTo>
                  <a:pt x="608215" y="71601"/>
                </a:lnTo>
                <a:lnTo>
                  <a:pt x="650720" y="84525"/>
                </a:lnTo>
                <a:lnTo>
                  <a:pt x="687992" y="98077"/>
                </a:lnTo>
                <a:lnTo>
                  <a:pt x="744937" y="126647"/>
                </a:lnTo>
                <a:lnTo>
                  <a:pt x="775246" y="156476"/>
                </a:lnTo>
                <a:lnTo>
                  <a:pt x="779222" y="171599"/>
                </a:lnTo>
                <a:lnTo>
                  <a:pt x="775272" y="186723"/>
                </a:lnTo>
                <a:lnTo>
                  <a:pt x="745017" y="216552"/>
                </a:lnTo>
                <a:lnTo>
                  <a:pt x="688128" y="245122"/>
                </a:lnTo>
                <a:lnTo>
                  <a:pt x="650885" y="258674"/>
                </a:lnTo>
                <a:lnTo>
                  <a:pt x="608411" y="271598"/>
                </a:lnTo>
                <a:lnTo>
                  <a:pt x="561181" y="283787"/>
                </a:lnTo>
                <a:lnTo>
                  <a:pt x="509671" y="295139"/>
                </a:lnTo>
                <a:lnTo>
                  <a:pt x="454356" y="305547"/>
                </a:lnTo>
                <a:lnTo>
                  <a:pt x="395714" y="314908"/>
                </a:lnTo>
                <a:lnTo>
                  <a:pt x="334218" y="323116"/>
                </a:lnTo>
                <a:lnTo>
                  <a:pt x="270346" y="330067"/>
                </a:lnTo>
                <a:lnTo>
                  <a:pt x="204572" y="335655"/>
                </a:lnTo>
                <a:lnTo>
                  <a:pt x="137372" y="339777"/>
                </a:lnTo>
                <a:lnTo>
                  <a:pt x="69223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4" name="object 84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5" name="object 85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86"/>
          <p:cNvSpPr txBox="1"/>
          <p:nvPr/>
        </p:nvSpPr>
        <p:spPr>
          <a:xfrm>
            <a:off x="9110677" y="13678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8" name="object 88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9" name="object 89"/>
          <p:cNvSpPr txBox="1"/>
          <p:nvPr/>
        </p:nvSpPr>
        <p:spPr>
          <a:xfrm>
            <a:off x="9110677" y="154202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76" y="152095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1" name="object 91"/>
          <p:cNvSpPr/>
          <p:nvPr/>
        </p:nvSpPr>
        <p:spPr>
          <a:xfrm>
            <a:off x="9678327" y="1695211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/>
          <p:nvPr/>
        </p:nvSpPr>
        <p:spPr>
          <a:xfrm>
            <a:off x="9678177" y="1343544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5" name="object 95"/>
          <p:cNvSpPr/>
          <p:nvPr/>
        </p:nvSpPr>
        <p:spPr>
          <a:xfrm>
            <a:off x="9705327" y="1315011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8" y="344122"/>
                </a:lnTo>
                <a:lnTo>
                  <a:pt x="138423" y="341559"/>
                </a:lnTo>
                <a:lnTo>
                  <a:pt x="205699" y="337416"/>
                </a:lnTo>
                <a:lnTo>
                  <a:pt x="271549" y="331798"/>
                </a:lnTo>
                <a:lnTo>
                  <a:pt x="335497" y="324811"/>
                </a:lnTo>
                <a:lnTo>
                  <a:pt x="397065" y="316560"/>
                </a:lnTo>
                <a:lnTo>
                  <a:pt x="455777" y="307150"/>
                </a:lnTo>
                <a:lnTo>
                  <a:pt x="511156" y="296687"/>
                </a:lnTo>
                <a:lnTo>
                  <a:pt x="562726" y="285276"/>
                </a:lnTo>
                <a:lnTo>
                  <a:pt x="610011" y="273022"/>
                </a:lnTo>
                <a:lnTo>
                  <a:pt x="652532" y="260031"/>
                </a:lnTo>
                <a:lnTo>
                  <a:pt x="689815" y="246408"/>
                </a:lnTo>
                <a:lnTo>
                  <a:pt x="746756" y="217687"/>
                </a:lnTo>
                <a:lnTo>
                  <a:pt x="777021" y="187703"/>
                </a:lnTo>
                <a:lnTo>
                  <a:pt x="780957" y="172499"/>
                </a:lnTo>
                <a:lnTo>
                  <a:pt x="776954" y="157296"/>
                </a:lnTo>
                <a:lnTo>
                  <a:pt x="746555" y="127312"/>
                </a:lnTo>
                <a:lnTo>
                  <a:pt x="689475" y="98591"/>
                </a:lnTo>
                <a:lnTo>
                  <a:pt x="652119" y="84968"/>
                </a:lnTo>
                <a:lnTo>
                  <a:pt x="609521" y="71977"/>
                </a:lnTo>
                <a:lnTo>
                  <a:pt x="562158" y="59723"/>
                </a:lnTo>
                <a:lnTo>
                  <a:pt x="510505" y="48312"/>
                </a:lnTo>
                <a:lnTo>
                  <a:pt x="455039" y="37849"/>
                </a:lnTo>
                <a:lnTo>
                  <a:pt x="396235" y="28439"/>
                </a:lnTo>
                <a:lnTo>
                  <a:pt x="334571" y="20188"/>
                </a:lnTo>
                <a:lnTo>
                  <a:pt x="270521" y="13201"/>
                </a:lnTo>
                <a:lnTo>
                  <a:pt x="204563" y="7583"/>
                </a:lnTo>
                <a:lnTo>
                  <a:pt x="137173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6" name="object 96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7" name="object 97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8" name="object 98"/>
          <p:cNvSpPr txBox="1"/>
          <p:nvPr/>
        </p:nvSpPr>
        <p:spPr>
          <a:xfrm>
            <a:off x="9110677" y="9078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0" name="object 100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1" name="object 101"/>
          <p:cNvSpPr txBox="1"/>
          <p:nvPr/>
        </p:nvSpPr>
        <p:spPr>
          <a:xfrm>
            <a:off x="9110677" y="10820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76" y="106101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3" name="object 103"/>
          <p:cNvSpPr/>
          <p:nvPr/>
        </p:nvSpPr>
        <p:spPr>
          <a:xfrm>
            <a:off x="9678053" y="123536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4" name="object 104"/>
          <p:cNvSpPr/>
          <p:nvPr/>
        </p:nvSpPr>
        <p:spPr>
          <a:xfrm>
            <a:off x="9705452" y="845962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8" y="351004"/>
                </a:lnTo>
                <a:lnTo>
                  <a:pt x="137156" y="348390"/>
                </a:lnTo>
                <a:lnTo>
                  <a:pt x="204538" y="344164"/>
                </a:lnTo>
                <a:lnTo>
                  <a:pt x="270488" y="338434"/>
                </a:lnTo>
                <a:lnTo>
                  <a:pt x="334530" y="331307"/>
                </a:lnTo>
                <a:lnTo>
                  <a:pt x="396187" y="322891"/>
                </a:lnTo>
                <a:lnTo>
                  <a:pt x="454983" y="313293"/>
                </a:lnTo>
                <a:lnTo>
                  <a:pt x="510443" y="302621"/>
                </a:lnTo>
                <a:lnTo>
                  <a:pt x="562089" y="290981"/>
                </a:lnTo>
                <a:lnTo>
                  <a:pt x="609447" y="278483"/>
                </a:lnTo>
                <a:lnTo>
                  <a:pt x="652039" y="265232"/>
                </a:lnTo>
                <a:lnTo>
                  <a:pt x="689391" y="251336"/>
                </a:lnTo>
                <a:lnTo>
                  <a:pt x="746465" y="222041"/>
                </a:lnTo>
                <a:lnTo>
                  <a:pt x="776860" y="191457"/>
                </a:lnTo>
                <a:lnTo>
                  <a:pt x="780862" y="175949"/>
                </a:lnTo>
                <a:lnTo>
                  <a:pt x="776926" y="160442"/>
                </a:lnTo>
                <a:lnTo>
                  <a:pt x="746665" y="129858"/>
                </a:lnTo>
                <a:lnTo>
                  <a:pt x="689731" y="100563"/>
                </a:lnTo>
                <a:lnTo>
                  <a:pt x="652453" y="86667"/>
                </a:lnTo>
                <a:lnTo>
                  <a:pt x="609936" y="73416"/>
                </a:lnTo>
                <a:lnTo>
                  <a:pt x="562658" y="60918"/>
                </a:lnTo>
                <a:lnTo>
                  <a:pt x="511094" y="49278"/>
                </a:lnTo>
                <a:lnTo>
                  <a:pt x="455721" y="38606"/>
                </a:lnTo>
                <a:lnTo>
                  <a:pt x="397016" y="29008"/>
                </a:lnTo>
                <a:lnTo>
                  <a:pt x="335456" y="20592"/>
                </a:lnTo>
                <a:lnTo>
                  <a:pt x="271516" y="13465"/>
                </a:lnTo>
                <a:lnTo>
                  <a:pt x="205674" y="7735"/>
                </a:lnTo>
                <a:lnTo>
                  <a:pt x="138406" y="3509"/>
                </a:lnTo>
                <a:lnTo>
                  <a:pt x="70189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5" name="object 105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6" name="object 106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7" name="object 107"/>
          <p:cNvSpPr/>
          <p:nvPr/>
        </p:nvSpPr>
        <p:spPr>
          <a:xfrm>
            <a:off x="9678177" y="874009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8" name="object 108"/>
          <p:cNvSpPr/>
          <p:nvPr/>
        </p:nvSpPr>
        <p:spPr>
          <a:xfrm>
            <a:off x="9680553" y="754632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1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20" y="257967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325587" y="3234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692514" y="36603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3" name="object 113"/>
          <p:cNvSpPr txBox="1"/>
          <p:nvPr/>
        </p:nvSpPr>
        <p:spPr>
          <a:xfrm>
            <a:off x="5692514" y="366038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4" y="27259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5" name="object 115"/>
          <p:cNvSpPr txBox="1"/>
          <p:nvPr/>
        </p:nvSpPr>
        <p:spPr>
          <a:xfrm>
            <a:off x="5692624" y="2725937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913" y="32169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7" name="object 117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9" name="object 119"/>
          <p:cNvSpPr/>
          <p:nvPr/>
        </p:nvSpPr>
        <p:spPr>
          <a:xfrm>
            <a:off x="6270024" y="24261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0" name="object 120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1" name="object 121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2" name="object 122"/>
          <p:cNvSpPr/>
          <p:nvPr/>
        </p:nvSpPr>
        <p:spPr>
          <a:xfrm>
            <a:off x="6175009" y="4087332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3" name="object 123"/>
          <p:cNvSpPr/>
          <p:nvPr/>
        </p:nvSpPr>
        <p:spPr>
          <a:xfrm>
            <a:off x="6352108" y="2258595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3"/>
                </a:moveTo>
                <a:lnTo>
                  <a:pt x="46139" y="1659949"/>
                </a:lnTo>
                <a:lnTo>
                  <a:pt x="92119" y="1655597"/>
                </a:lnTo>
                <a:lnTo>
                  <a:pt x="137835" y="1648469"/>
                </a:lnTo>
                <a:lnTo>
                  <a:pt x="183184" y="1638668"/>
                </a:lnTo>
                <a:lnTo>
                  <a:pt x="228062" y="1626296"/>
                </a:lnTo>
                <a:lnTo>
                  <a:pt x="272364" y="1611458"/>
                </a:lnTo>
                <a:lnTo>
                  <a:pt x="315986" y="1594254"/>
                </a:lnTo>
                <a:lnTo>
                  <a:pt x="358823" y="1574789"/>
                </a:lnTo>
                <a:lnTo>
                  <a:pt x="400773" y="1553165"/>
                </a:lnTo>
                <a:lnTo>
                  <a:pt x="441730" y="1529485"/>
                </a:lnTo>
                <a:lnTo>
                  <a:pt x="481591" y="1503851"/>
                </a:lnTo>
                <a:lnTo>
                  <a:pt x="520252" y="1476367"/>
                </a:lnTo>
                <a:lnTo>
                  <a:pt x="557607" y="1447135"/>
                </a:lnTo>
                <a:lnTo>
                  <a:pt x="593554" y="1416258"/>
                </a:lnTo>
                <a:lnTo>
                  <a:pt x="627988" y="1383839"/>
                </a:lnTo>
                <a:lnTo>
                  <a:pt x="660805" y="1349981"/>
                </a:lnTo>
                <a:lnTo>
                  <a:pt x="691901" y="1314786"/>
                </a:lnTo>
                <a:lnTo>
                  <a:pt x="721171" y="1278358"/>
                </a:lnTo>
                <a:lnTo>
                  <a:pt x="748512" y="1240798"/>
                </a:lnTo>
                <a:lnTo>
                  <a:pt x="773820" y="1202211"/>
                </a:lnTo>
                <a:lnTo>
                  <a:pt x="796989" y="1162698"/>
                </a:lnTo>
                <a:lnTo>
                  <a:pt x="817917" y="1122363"/>
                </a:lnTo>
                <a:lnTo>
                  <a:pt x="836499" y="1081308"/>
                </a:lnTo>
                <a:lnTo>
                  <a:pt x="852631" y="1039636"/>
                </a:lnTo>
                <a:lnTo>
                  <a:pt x="866208" y="997450"/>
                </a:lnTo>
                <a:lnTo>
                  <a:pt x="877127" y="954853"/>
                </a:lnTo>
                <a:lnTo>
                  <a:pt x="885284" y="911948"/>
                </a:lnTo>
                <a:lnTo>
                  <a:pt x="890574" y="868837"/>
                </a:lnTo>
                <a:lnTo>
                  <a:pt x="892893" y="825623"/>
                </a:lnTo>
                <a:lnTo>
                  <a:pt x="891897" y="777427"/>
                </a:lnTo>
                <a:lnTo>
                  <a:pt x="887225" y="729374"/>
                </a:lnTo>
                <a:lnTo>
                  <a:pt x="879027" y="681607"/>
                </a:lnTo>
                <a:lnTo>
                  <a:pt x="867453" y="634268"/>
                </a:lnTo>
                <a:lnTo>
                  <a:pt x="852652" y="587499"/>
                </a:lnTo>
                <a:lnTo>
                  <a:pt x="834775" y="541443"/>
                </a:lnTo>
                <a:lnTo>
                  <a:pt x="813972" y="496244"/>
                </a:lnTo>
                <a:lnTo>
                  <a:pt x="790391" y="452043"/>
                </a:lnTo>
                <a:lnTo>
                  <a:pt x="764183" y="408983"/>
                </a:lnTo>
                <a:lnTo>
                  <a:pt x="735497" y="367207"/>
                </a:lnTo>
                <a:lnTo>
                  <a:pt x="704484" y="326858"/>
                </a:lnTo>
                <a:lnTo>
                  <a:pt x="671293" y="288078"/>
                </a:lnTo>
                <a:lnTo>
                  <a:pt x="636073" y="251010"/>
                </a:lnTo>
                <a:lnTo>
                  <a:pt x="601684" y="218248"/>
                </a:lnTo>
                <a:lnTo>
                  <a:pt x="565796" y="187198"/>
                </a:lnTo>
                <a:lnTo>
                  <a:pt x="528527" y="157976"/>
                </a:lnTo>
                <a:lnTo>
                  <a:pt x="489999" y="130696"/>
                </a:lnTo>
                <a:lnTo>
                  <a:pt x="450330" y="105472"/>
                </a:lnTo>
                <a:lnTo>
                  <a:pt x="409642" y="82419"/>
                </a:lnTo>
                <a:lnTo>
                  <a:pt x="368053" y="61649"/>
                </a:lnTo>
                <a:lnTo>
                  <a:pt x="331019" y="45440"/>
                </a:lnTo>
                <a:lnTo>
                  <a:pt x="293467" y="31143"/>
                </a:lnTo>
                <a:lnTo>
                  <a:pt x="255479" y="18836"/>
                </a:lnTo>
                <a:lnTo>
                  <a:pt x="217135" y="8595"/>
                </a:lnTo>
                <a:lnTo>
                  <a:pt x="178514" y="497"/>
                </a:lnTo>
                <a:lnTo>
                  <a:pt x="17564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4" name="object 124"/>
          <p:cNvSpPr/>
          <p:nvPr/>
        </p:nvSpPr>
        <p:spPr>
          <a:xfrm>
            <a:off x="6458793" y="2204108"/>
            <a:ext cx="143944" cy="108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5" name="object 125"/>
          <p:cNvSpPr txBox="1"/>
          <p:nvPr/>
        </p:nvSpPr>
        <p:spPr>
          <a:xfrm>
            <a:off x="7613091" y="3090300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52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67" y="20086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802034" y="3183950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87" y="1710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70024" y="1714937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0" name="object 130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1" name="object 131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2" name="object 132"/>
          <p:cNvSpPr txBox="1"/>
          <p:nvPr/>
        </p:nvSpPr>
        <p:spPr>
          <a:xfrm>
            <a:off x="5513233" y="45899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5" y="20808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4" name="object 134"/>
          <p:cNvSpPr/>
          <p:nvPr/>
        </p:nvSpPr>
        <p:spPr>
          <a:xfrm>
            <a:off x="6247477" y="21554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5" name="object 135"/>
          <p:cNvSpPr/>
          <p:nvPr/>
        </p:nvSpPr>
        <p:spPr>
          <a:xfrm>
            <a:off x="6180338" y="22451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6" name="object 136"/>
          <p:cNvSpPr/>
          <p:nvPr/>
        </p:nvSpPr>
        <p:spPr>
          <a:xfrm>
            <a:off x="6247477" y="22677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7" name="object 137"/>
          <p:cNvSpPr txBox="1"/>
          <p:nvPr/>
        </p:nvSpPr>
        <p:spPr>
          <a:xfrm>
            <a:off x="540000" y="1480595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600" y="1810796"/>
            <a:ext cx="3362113" cy="23325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residual block 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(/2 in each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67" y="1659999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9"/>
                </a:moveTo>
                <a:lnTo>
                  <a:pt x="69126" y="2823870"/>
                </a:lnTo>
                <a:lnTo>
                  <a:pt x="129161" y="2821283"/>
                </a:lnTo>
                <a:lnTo>
                  <a:pt x="176503" y="2817338"/>
                </a:lnTo>
                <a:lnTo>
                  <a:pt x="207550" y="2812335"/>
                </a:lnTo>
                <a:lnTo>
                  <a:pt x="218699" y="2806575"/>
                </a:lnTo>
                <a:lnTo>
                  <a:pt x="218699" y="18224"/>
                </a:lnTo>
                <a:lnTo>
                  <a:pt x="181955" y="8113"/>
                </a:lnTo>
                <a:lnTo>
                  <a:pt x="121334" y="3061"/>
                </a:lnTo>
                <a:lnTo>
                  <a:pt x="42865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0" name="object 140"/>
          <p:cNvSpPr txBox="1"/>
          <p:nvPr/>
        </p:nvSpPr>
        <p:spPr>
          <a:xfrm>
            <a:off x="10920333" y="4074359"/>
            <a:ext cx="99398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64  filters</a:t>
            </a:r>
            <a:endParaRPr sz="1333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920334" y="2995894"/>
            <a:ext cx="1087967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128  filters, /2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13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333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406720" y="4223480"/>
            <a:ext cx="416560" cy="84667"/>
          </a:xfrm>
          <a:custGeom>
            <a:avLst/>
            <a:gdLst/>
            <a:ahLst/>
            <a:cxnLst/>
            <a:rect l="l" t="t" r="r" b="b"/>
            <a:pathLst>
              <a:path w="312420" h="63500">
                <a:moveTo>
                  <a:pt x="312184" y="6336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3" name="object 143"/>
          <p:cNvSpPr/>
          <p:nvPr/>
        </p:nvSpPr>
        <p:spPr>
          <a:xfrm>
            <a:off x="10281057" y="4169666"/>
            <a:ext cx="146708" cy="107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4" name="object 144"/>
          <p:cNvSpPr/>
          <p:nvPr/>
        </p:nvSpPr>
        <p:spPr>
          <a:xfrm>
            <a:off x="10381420" y="3484699"/>
            <a:ext cx="441960" cy="315805"/>
          </a:xfrm>
          <a:custGeom>
            <a:avLst/>
            <a:gdLst/>
            <a:ahLst/>
            <a:cxnLst/>
            <a:rect l="l" t="t" r="r" b="b"/>
            <a:pathLst>
              <a:path w="331470" h="236855">
                <a:moveTo>
                  <a:pt x="331159" y="0"/>
                </a:moveTo>
                <a:lnTo>
                  <a:pt x="0" y="23630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5" name="object 145"/>
          <p:cNvSpPr/>
          <p:nvPr/>
        </p:nvSpPr>
        <p:spPr>
          <a:xfrm>
            <a:off x="10274892" y="3752927"/>
            <a:ext cx="143597" cy="126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6" name="object 14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47" name="object 14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113</a:t>
            </a:fld>
            <a:endParaRPr sz="2667"/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49" name="object 14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84" y="5031704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679381" y="4996805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706390" y="4968574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71" y="779"/>
                </a:lnTo>
                <a:lnTo>
                  <a:pt x="132331" y="3060"/>
                </a:lnTo>
                <a:lnTo>
                  <a:pt x="197470" y="6752"/>
                </a:lnTo>
                <a:lnTo>
                  <a:pt x="261378" y="11769"/>
                </a:lnTo>
                <a:lnTo>
                  <a:pt x="323645" y="18022"/>
                </a:lnTo>
                <a:lnTo>
                  <a:pt x="383861" y="25422"/>
                </a:lnTo>
                <a:lnTo>
                  <a:pt x="441616" y="33881"/>
                </a:lnTo>
                <a:lnTo>
                  <a:pt x="496501" y="43311"/>
                </a:lnTo>
                <a:lnTo>
                  <a:pt x="548105" y="53624"/>
                </a:lnTo>
                <a:lnTo>
                  <a:pt x="596019" y="64732"/>
                </a:lnTo>
                <a:lnTo>
                  <a:pt x="639832" y="76546"/>
                </a:lnTo>
                <a:lnTo>
                  <a:pt x="679135" y="88977"/>
                </a:lnTo>
                <a:lnTo>
                  <a:pt x="742571" y="115341"/>
                </a:lnTo>
                <a:lnTo>
                  <a:pt x="783048" y="143117"/>
                </a:lnTo>
                <a:lnTo>
                  <a:pt x="797285" y="171599"/>
                </a:lnTo>
                <a:lnTo>
                  <a:pt x="793676" y="185885"/>
                </a:lnTo>
                <a:lnTo>
                  <a:pt x="765960" y="214102"/>
                </a:lnTo>
                <a:lnTo>
                  <a:pt x="713646" y="241261"/>
                </a:lnTo>
                <a:lnTo>
                  <a:pt x="640016" y="266653"/>
                </a:lnTo>
                <a:lnTo>
                  <a:pt x="596232" y="278467"/>
                </a:lnTo>
                <a:lnTo>
                  <a:pt x="548349" y="289574"/>
                </a:lnTo>
                <a:lnTo>
                  <a:pt x="496777" y="299888"/>
                </a:lnTo>
                <a:lnTo>
                  <a:pt x="441925" y="309318"/>
                </a:lnTo>
                <a:lnTo>
                  <a:pt x="384205" y="317777"/>
                </a:lnTo>
                <a:lnTo>
                  <a:pt x="324026" y="325177"/>
                </a:lnTo>
                <a:lnTo>
                  <a:pt x="261798" y="331430"/>
                </a:lnTo>
                <a:lnTo>
                  <a:pt x="197932" y="336447"/>
                </a:lnTo>
                <a:lnTo>
                  <a:pt x="132836" y="340139"/>
                </a:lnTo>
                <a:lnTo>
                  <a:pt x="66922" y="342420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9109471" y="456137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9109471" y="47355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72" y="471450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676990" y="48887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676973" y="453710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704389" y="4508573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3" y="344216"/>
                </a:lnTo>
                <a:lnTo>
                  <a:pt x="133840" y="341923"/>
                </a:lnTo>
                <a:lnTo>
                  <a:pt x="198988" y="338211"/>
                </a:lnTo>
                <a:lnTo>
                  <a:pt x="262908" y="333168"/>
                </a:lnTo>
                <a:lnTo>
                  <a:pt x="325189" y="326883"/>
                </a:lnTo>
                <a:lnTo>
                  <a:pt x="385419" y="319444"/>
                </a:lnTo>
                <a:lnTo>
                  <a:pt x="443189" y="310940"/>
                </a:lnTo>
                <a:lnTo>
                  <a:pt x="498087" y="301460"/>
                </a:lnTo>
                <a:lnTo>
                  <a:pt x="549703" y="291093"/>
                </a:lnTo>
                <a:lnTo>
                  <a:pt x="597627" y="279927"/>
                </a:lnTo>
                <a:lnTo>
                  <a:pt x="641446" y="268052"/>
                </a:lnTo>
                <a:lnTo>
                  <a:pt x="680752" y="255555"/>
                </a:lnTo>
                <a:lnTo>
                  <a:pt x="744177" y="229053"/>
                </a:lnTo>
                <a:lnTo>
                  <a:pt x="784617" y="201131"/>
                </a:lnTo>
                <a:lnTo>
                  <a:pt x="798785" y="172499"/>
                </a:lnTo>
                <a:lnTo>
                  <a:pt x="795128" y="158139"/>
                </a:lnTo>
                <a:lnTo>
                  <a:pt x="767286" y="129774"/>
                </a:lnTo>
                <a:lnTo>
                  <a:pt x="714812" y="102473"/>
                </a:lnTo>
                <a:lnTo>
                  <a:pt x="640987" y="76947"/>
                </a:lnTo>
                <a:lnTo>
                  <a:pt x="597094" y="65072"/>
                </a:lnTo>
                <a:lnTo>
                  <a:pt x="549094" y="53906"/>
                </a:lnTo>
                <a:lnTo>
                  <a:pt x="497398" y="43539"/>
                </a:lnTo>
                <a:lnTo>
                  <a:pt x="442416" y="34059"/>
                </a:lnTo>
                <a:lnTo>
                  <a:pt x="384558" y="25555"/>
                </a:lnTo>
                <a:lnTo>
                  <a:pt x="324235" y="18116"/>
                </a:lnTo>
                <a:lnTo>
                  <a:pt x="261857" y="11831"/>
                </a:lnTo>
                <a:lnTo>
                  <a:pt x="197834" y="6788"/>
                </a:lnTo>
                <a:lnTo>
                  <a:pt x="132576" y="3076"/>
                </a:lnTo>
                <a:lnTo>
                  <a:pt x="66495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9109471" y="410144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9109471" y="427564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72" y="425457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677115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9676973" y="408316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9704515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1" y="339334"/>
                </a:lnTo>
                <a:lnTo>
                  <a:pt x="137284" y="336806"/>
                </a:lnTo>
                <a:lnTo>
                  <a:pt x="204731" y="332721"/>
                </a:lnTo>
                <a:lnTo>
                  <a:pt x="270746" y="327181"/>
                </a:lnTo>
                <a:lnTo>
                  <a:pt x="334852" y="320291"/>
                </a:lnTo>
                <a:lnTo>
                  <a:pt x="396571" y="312155"/>
                </a:lnTo>
                <a:lnTo>
                  <a:pt x="455427" y="302876"/>
                </a:lnTo>
                <a:lnTo>
                  <a:pt x="510942" y="292559"/>
                </a:lnTo>
                <a:lnTo>
                  <a:pt x="562640" y="281307"/>
                </a:lnTo>
                <a:lnTo>
                  <a:pt x="610044" y="269223"/>
                </a:lnTo>
                <a:lnTo>
                  <a:pt x="652677" y="256413"/>
                </a:lnTo>
                <a:lnTo>
                  <a:pt x="690061" y="242980"/>
                </a:lnTo>
                <a:lnTo>
                  <a:pt x="747177" y="214658"/>
                </a:lnTo>
                <a:lnTo>
                  <a:pt x="777577" y="185091"/>
                </a:lnTo>
                <a:lnTo>
                  <a:pt x="781566" y="170099"/>
                </a:lnTo>
                <a:lnTo>
                  <a:pt x="777603" y="155108"/>
                </a:lnTo>
                <a:lnTo>
                  <a:pt x="747258" y="125540"/>
                </a:lnTo>
                <a:lnTo>
                  <a:pt x="690197" y="97219"/>
                </a:lnTo>
                <a:lnTo>
                  <a:pt x="652842" y="83786"/>
                </a:lnTo>
                <a:lnTo>
                  <a:pt x="610240" y="70975"/>
                </a:lnTo>
                <a:lnTo>
                  <a:pt x="562868" y="58892"/>
                </a:lnTo>
                <a:lnTo>
                  <a:pt x="511203" y="47640"/>
                </a:lnTo>
                <a:lnTo>
                  <a:pt x="455722" y="37322"/>
                </a:lnTo>
                <a:lnTo>
                  <a:pt x="396903" y="28044"/>
                </a:lnTo>
                <a:lnTo>
                  <a:pt x="335222" y="19907"/>
                </a:lnTo>
                <a:lnTo>
                  <a:pt x="271158" y="13018"/>
                </a:lnTo>
                <a:lnTo>
                  <a:pt x="205186" y="7478"/>
                </a:lnTo>
                <a:lnTo>
                  <a:pt x="137784" y="3392"/>
                </a:lnTo>
                <a:lnTo>
                  <a:pt x="69430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9110677" y="36432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9110677" y="3824528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B81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B81D1"/>
                </a:solidFill>
                <a:latin typeface="Arial"/>
                <a:cs typeface="Arial"/>
              </a:rPr>
              <a:t>128, </a:t>
            </a:r>
            <a:r>
              <a:rPr sz="800" spc="33" dirty="0">
                <a:solidFill>
                  <a:srgbClr val="8B81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B81D1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76" y="37964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9677515" y="3970965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678177" y="362541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704652" y="3597185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31" y="780"/>
                </a:lnTo>
                <a:lnTo>
                  <a:pt x="133053" y="3062"/>
                </a:lnTo>
                <a:lnTo>
                  <a:pt x="198254" y="6758"/>
                </a:lnTo>
                <a:lnTo>
                  <a:pt x="262225" y="11779"/>
                </a:lnTo>
                <a:lnTo>
                  <a:pt x="324555" y="18037"/>
                </a:lnTo>
                <a:lnTo>
                  <a:pt x="384832" y="25444"/>
                </a:lnTo>
                <a:lnTo>
                  <a:pt x="442647" y="33911"/>
                </a:lnTo>
                <a:lnTo>
                  <a:pt x="497588" y="43349"/>
                </a:lnTo>
                <a:lnTo>
                  <a:pt x="549244" y="53671"/>
                </a:lnTo>
                <a:lnTo>
                  <a:pt x="597206" y="64789"/>
                </a:lnTo>
                <a:lnTo>
                  <a:pt x="641061" y="76613"/>
                </a:lnTo>
                <a:lnTo>
                  <a:pt x="680400" y="89055"/>
                </a:lnTo>
                <a:lnTo>
                  <a:pt x="743886" y="115442"/>
                </a:lnTo>
                <a:lnTo>
                  <a:pt x="784377" y="143242"/>
                </a:lnTo>
                <a:lnTo>
                  <a:pt x="798587" y="171749"/>
                </a:lnTo>
                <a:lnTo>
                  <a:pt x="794948" y="186047"/>
                </a:lnTo>
                <a:lnTo>
                  <a:pt x="767136" y="214289"/>
                </a:lnTo>
                <a:lnTo>
                  <a:pt x="714684" y="241471"/>
                </a:lnTo>
                <a:lnTo>
                  <a:pt x="640877" y="266886"/>
                </a:lnTo>
                <a:lnTo>
                  <a:pt x="596992" y="278710"/>
                </a:lnTo>
                <a:lnTo>
                  <a:pt x="549000" y="289828"/>
                </a:lnTo>
                <a:lnTo>
                  <a:pt x="497312" y="300150"/>
                </a:lnTo>
                <a:lnTo>
                  <a:pt x="442338" y="309588"/>
                </a:lnTo>
                <a:lnTo>
                  <a:pt x="384488" y="318055"/>
                </a:lnTo>
                <a:lnTo>
                  <a:pt x="324173" y="325462"/>
                </a:lnTo>
                <a:lnTo>
                  <a:pt x="261805" y="331720"/>
                </a:lnTo>
                <a:lnTo>
                  <a:pt x="197793" y="336741"/>
                </a:lnTo>
                <a:lnTo>
                  <a:pt x="132547" y="340437"/>
                </a:lnTo>
                <a:lnTo>
                  <a:pt x="66479" y="342719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095567" y="32197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9095567" y="32197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9108267" y="31899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9293337" y="3364196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68" y="334312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675653" y="3517385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75769" y="316571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9703453" y="3137184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4999"/>
                </a:moveTo>
                <a:lnTo>
                  <a:pt x="70321" y="344122"/>
                </a:lnTo>
                <a:lnTo>
                  <a:pt x="138670" y="341559"/>
                </a:lnTo>
                <a:lnTo>
                  <a:pt x="206067" y="337416"/>
                </a:lnTo>
                <a:lnTo>
                  <a:pt x="272036" y="331798"/>
                </a:lnTo>
                <a:lnTo>
                  <a:pt x="336098" y="324811"/>
                </a:lnTo>
                <a:lnTo>
                  <a:pt x="397777" y="316560"/>
                </a:lnTo>
                <a:lnTo>
                  <a:pt x="456595" y="307150"/>
                </a:lnTo>
                <a:lnTo>
                  <a:pt x="512074" y="296687"/>
                </a:lnTo>
                <a:lnTo>
                  <a:pt x="563738" y="285276"/>
                </a:lnTo>
                <a:lnTo>
                  <a:pt x="611107" y="273022"/>
                </a:lnTo>
                <a:lnTo>
                  <a:pt x="653706" y="260031"/>
                </a:lnTo>
                <a:lnTo>
                  <a:pt x="691055" y="246408"/>
                </a:lnTo>
                <a:lnTo>
                  <a:pt x="748099" y="217687"/>
                </a:lnTo>
                <a:lnTo>
                  <a:pt x="778418" y="187703"/>
                </a:lnTo>
                <a:lnTo>
                  <a:pt x="782362" y="172499"/>
                </a:lnTo>
                <a:lnTo>
                  <a:pt x="778352" y="157296"/>
                </a:lnTo>
                <a:lnTo>
                  <a:pt x="747899" y="127312"/>
                </a:lnTo>
                <a:lnTo>
                  <a:pt x="690715" y="98591"/>
                </a:lnTo>
                <a:lnTo>
                  <a:pt x="653292" y="84968"/>
                </a:lnTo>
                <a:lnTo>
                  <a:pt x="610618" y="71977"/>
                </a:lnTo>
                <a:lnTo>
                  <a:pt x="563169" y="59723"/>
                </a:lnTo>
                <a:lnTo>
                  <a:pt x="511423" y="48312"/>
                </a:lnTo>
                <a:lnTo>
                  <a:pt x="455857" y="37849"/>
                </a:lnTo>
                <a:lnTo>
                  <a:pt x="396948" y="28439"/>
                </a:lnTo>
                <a:lnTo>
                  <a:pt x="335172" y="20188"/>
                </a:lnTo>
                <a:lnTo>
                  <a:pt x="271008" y="13201"/>
                </a:lnTo>
                <a:lnTo>
                  <a:pt x="204931" y="7583"/>
                </a:lnTo>
                <a:lnTo>
                  <a:pt x="137420" y="3440"/>
                </a:lnTo>
                <a:lnTo>
                  <a:pt x="68950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9108267" y="27300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 txBox="1"/>
          <p:nvPr/>
        </p:nvSpPr>
        <p:spPr>
          <a:xfrm>
            <a:off x="9108267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68" y="288318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9675779" y="305753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9675769" y="271177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9703580" y="2683734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6" y="339427"/>
                </a:lnTo>
                <a:lnTo>
                  <a:pt x="132681" y="337166"/>
                </a:lnTo>
                <a:lnTo>
                  <a:pt x="197992" y="333506"/>
                </a:lnTo>
                <a:lnTo>
                  <a:pt x="262069" y="328533"/>
                </a:lnTo>
                <a:lnTo>
                  <a:pt x="324501" y="322335"/>
                </a:lnTo>
                <a:lnTo>
                  <a:pt x="384876" y="314999"/>
                </a:lnTo>
                <a:lnTo>
                  <a:pt x="442784" y="306614"/>
                </a:lnTo>
                <a:lnTo>
                  <a:pt x="497814" y="297266"/>
                </a:lnTo>
                <a:lnTo>
                  <a:pt x="549554" y="287043"/>
                </a:lnTo>
                <a:lnTo>
                  <a:pt x="597595" y="276033"/>
                </a:lnTo>
                <a:lnTo>
                  <a:pt x="641524" y="264322"/>
                </a:lnTo>
                <a:lnTo>
                  <a:pt x="680931" y="251999"/>
                </a:lnTo>
                <a:lnTo>
                  <a:pt x="744535" y="225866"/>
                </a:lnTo>
                <a:lnTo>
                  <a:pt x="785118" y="198333"/>
                </a:lnTo>
                <a:lnTo>
                  <a:pt x="799393" y="170099"/>
                </a:lnTo>
                <a:lnTo>
                  <a:pt x="795775" y="155939"/>
                </a:lnTo>
                <a:lnTo>
                  <a:pt x="767985" y="127968"/>
                </a:lnTo>
                <a:lnTo>
                  <a:pt x="715533" y="101047"/>
                </a:lnTo>
                <a:lnTo>
                  <a:pt x="641708" y="75877"/>
                </a:lnTo>
                <a:lnTo>
                  <a:pt x="597808" y="64166"/>
                </a:lnTo>
                <a:lnTo>
                  <a:pt x="549798" y="53156"/>
                </a:lnTo>
                <a:lnTo>
                  <a:pt x="498090" y="42933"/>
                </a:lnTo>
                <a:lnTo>
                  <a:pt x="443093" y="33585"/>
                </a:lnTo>
                <a:lnTo>
                  <a:pt x="385220" y="25199"/>
                </a:lnTo>
                <a:lnTo>
                  <a:pt x="324882" y="17864"/>
                </a:lnTo>
                <a:lnTo>
                  <a:pt x="262490" y="11666"/>
                </a:lnTo>
                <a:lnTo>
                  <a:pt x="198454" y="6693"/>
                </a:lnTo>
                <a:lnTo>
                  <a:pt x="133186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9678582" y="2580424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76" y="-4762"/>
                </a:moveTo>
                <a:lnTo>
                  <a:pt x="76" y="64912"/>
                </a:lnTo>
              </a:path>
            </a:pathLst>
          </a:custGeom>
          <a:ln w="967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0" y="43184"/>
                </a:lnTo>
                <a:lnTo>
                  <a:pt x="15843" y="0"/>
                </a:lnTo>
                <a:lnTo>
                  <a:pt x="31465" y="432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15843" y="0"/>
                </a:lnTo>
                <a:lnTo>
                  <a:pt x="0" y="43184"/>
                </a:lnTo>
                <a:lnTo>
                  <a:pt x="31465" y="432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 txBox="1"/>
          <p:nvPr/>
        </p:nvSpPr>
        <p:spPr>
          <a:xfrm>
            <a:off x="9619105" y="2289355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  <a:endParaRPr sz="1333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679541" y="2337050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67" y="-4762"/>
                </a:moveTo>
                <a:lnTo>
                  <a:pt x="167" y="77213"/>
                </a:lnTo>
              </a:path>
            </a:pathLst>
          </a:custGeom>
          <a:ln w="98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0" y="43152"/>
                </a:lnTo>
                <a:lnTo>
                  <a:pt x="15931" y="0"/>
                </a:lnTo>
                <a:lnTo>
                  <a:pt x="3146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15931" y="0"/>
                </a:lnTo>
                <a:lnTo>
                  <a:pt x="0" y="43152"/>
                </a:lnTo>
                <a:lnTo>
                  <a:pt x="3146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2" name="object 72"/>
          <p:cNvSpPr txBox="1"/>
          <p:nvPr/>
        </p:nvSpPr>
        <p:spPr>
          <a:xfrm>
            <a:off x="9113086" y="18211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74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75"/>
          <p:cNvSpPr txBox="1"/>
          <p:nvPr/>
        </p:nvSpPr>
        <p:spPr>
          <a:xfrm>
            <a:off x="9113086" y="199533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13" dirty="0">
                <a:solidFill>
                  <a:srgbClr val="37761C"/>
                </a:solidFill>
                <a:latin typeface="Arial"/>
                <a:cs typeface="Arial"/>
              </a:rPr>
              <a:t>/2</a:t>
            </a:r>
            <a:endParaRPr sz="933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5" y="197425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7" name="object 77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78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80341" y="2148851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82"/>
          <p:cNvSpPr/>
          <p:nvPr/>
        </p:nvSpPr>
        <p:spPr>
          <a:xfrm>
            <a:off x="9680186" y="180324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83"/>
          <p:cNvSpPr/>
          <p:nvPr/>
        </p:nvSpPr>
        <p:spPr>
          <a:xfrm>
            <a:off x="9707327" y="1775011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4" y="873"/>
                </a:lnTo>
                <a:lnTo>
                  <a:pt x="136872" y="3422"/>
                </a:lnTo>
                <a:lnTo>
                  <a:pt x="204117" y="7544"/>
                </a:lnTo>
                <a:lnTo>
                  <a:pt x="269934" y="13132"/>
                </a:lnTo>
                <a:lnTo>
                  <a:pt x="333848" y="20083"/>
                </a:lnTo>
                <a:lnTo>
                  <a:pt x="395382" y="28291"/>
                </a:lnTo>
                <a:lnTo>
                  <a:pt x="454061" y="37652"/>
                </a:lnTo>
                <a:lnTo>
                  <a:pt x="509410" y="48060"/>
                </a:lnTo>
                <a:lnTo>
                  <a:pt x="560953" y="59412"/>
                </a:lnTo>
                <a:lnTo>
                  <a:pt x="608215" y="71601"/>
                </a:lnTo>
                <a:lnTo>
                  <a:pt x="650720" y="84525"/>
                </a:lnTo>
                <a:lnTo>
                  <a:pt x="687992" y="98077"/>
                </a:lnTo>
                <a:lnTo>
                  <a:pt x="744937" y="126647"/>
                </a:lnTo>
                <a:lnTo>
                  <a:pt x="775246" y="156476"/>
                </a:lnTo>
                <a:lnTo>
                  <a:pt x="779222" y="171599"/>
                </a:lnTo>
                <a:lnTo>
                  <a:pt x="775272" y="186723"/>
                </a:lnTo>
                <a:lnTo>
                  <a:pt x="745017" y="216552"/>
                </a:lnTo>
                <a:lnTo>
                  <a:pt x="688128" y="245122"/>
                </a:lnTo>
                <a:lnTo>
                  <a:pt x="650885" y="258674"/>
                </a:lnTo>
                <a:lnTo>
                  <a:pt x="608411" y="271598"/>
                </a:lnTo>
                <a:lnTo>
                  <a:pt x="561181" y="283787"/>
                </a:lnTo>
                <a:lnTo>
                  <a:pt x="509671" y="295139"/>
                </a:lnTo>
                <a:lnTo>
                  <a:pt x="454356" y="305547"/>
                </a:lnTo>
                <a:lnTo>
                  <a:pt x="395714" y="314908"/>
                </a:lnTo>
                <a:lnTo>
                  <a:pt x="334218" y="323116"/>
                </a:lnTo>
                <a:lnTo>
                  <a:pt x="270346" y="330067"/>
                </a:lnTo>
                <a:lnTo>
                  <a:pt x="204572" y="335655"/>
                </a:lnTo>
                <a:lnTo>
                  <a:pt x="137372" y="339777"/>
                </a:lnTo>
                <a:lnTo>
                  <a:pt x="69223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4" name="object 84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5" name="object 85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86"/>
          <p:cNvSpPr txBox="1"/>
          <p:nvPr/>
        </p:nvSpPr>
        <p:spPr>
          <a:xfrm>
            <a:off x="9110677" y="13678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8" name="object 88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9" name="object 89"/>
          <p:cNvSpPr txBox="1"/>
          <p:nvPr/>
        </p:nvSpPr>
        <p:spPr>
          <a:xfrm>
            <a:off x="9110677" y="154202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76" y="152095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1" name="object 91"/>
          <p:cNvSpPr/>
          <p:nvPr/>
        </p:nvSpPr>
        <p:spPr>
          <a:xfrm>
            <a:off x="9678327" y="1695211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/>
          <p:nvPr/>
        </p:nvSpPr>
        <p:spPr>
          <a:xfrm>
            <a:off x="9678177" y="1343544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5" name="object 95"/>
          <p:cNvSpPr/>
          <p:nvPr/>
        </p:nvSpPr>
        <p:spPr>
          <a:xfrm>
            <a:off x="9705327" y="1315011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8" y="344122"/>
                </a:lnTo>
                <a:lnTo>
                  <a:pt x="138423" y="341559"/>
                </a:lnTo>
                <a:lnTo>
                  <a:pt x="205699" y="337416"/>
                </a:lnTo>
                <a:lnTo>
                  <a:pt x="271549" y="331798"/>
                </a:lnTo>
                <a:lnTo>
                  <a:pt x="335497" y="324811"/>
                </a:lnTo>
                <a:lnTo>
                  <a:pt x="397065" y="316560"/>
                </a:lnTo>
                <a:lnTo>
                  <a:pt x="455777" y="307150"/>
                </a:lnTo>
                <a:lnTo>
                  <a:pt x="511156" y="296687"/>
                </a:lnTo>
                <a:lnTo>
                  <a:pt x="562726" y="285276"/>
                </a:lnTo>
                <a:lnTo>
                  <a:pt x="610011" y="273022"/>
                </a:lnTo>
                <a:lnTo>
                  <a:pt x="652532" y="260031"/>
                </a:lnTo>
                <a:lnTo>
                  <a:pt x="689815" y="246408"/>
                </a:lnTo>
                <a:lnTo>
                  <a:pt x="746756" y="217687"/>
                </a:lnTo>
                <a:lnTo>
                  <a:pt x="777021" y="187703"/>
                </a:lnTo>
                <a:lnTo>
                  <a:pt x="780957" y="172499"/>
                </a:lnTo>
                <a:lnTo>
                  <a:pt x="776954" y="157296"/>
                </a:lnTo>
                <a:lnTo>
                  <a:pt x="746555" y="127312"/>
                </a:lnTo>
                <a:lnTo>
                  <a:pt x="689475" y="98591"/>
                </a:lnTo>
                <a:lnTo>
                  <a:pt x="652119" y="84968"/>
                </a:lnTo>
                <a:lnTo>
                  <a:pt x="609521" y="71977"/>
                </a:lnTo>
                <a:lnTo>
                  <a:pt x="562158" y="59723"/>
                </a:lnTo>
                <a:lnTo>
                  <a:pt x="510505" y="48312"/>
                </a:lnTo>
                <a:lnTo>
                  <a:pt x="455039" y="37849"/>
                </a:lnTo>
                <a:lnTo>
                  <a:pt x="396235" y="28439"/>
                </a:lnTo>
                <a:lnTo>
                  <a:pt x="334571" y="20188"/>
                </a:lnTo>
                <a:lnTo>
                  <a:pt x="270521" y="13201"/>
                </a:lnTo>
                <a:lnTo>
                  <a:pt x="204563" y="7583"/>
                </a:lnTo>
                <a:lnTo>
                  <a:pt x="137173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6" name="object 96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7" name="object 97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8" name="object 98"/>
          <p:cNvSpPr txBox="1"/>
          <p:nvPr/>
        </p:nvSpPr>
        <p:spPr>
          <a:xfrm>
            <a:off x="9110677" y="9078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0" name="object 100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1" name="object 101"/>
          <p:cNvSpPr txBox="1"/>
          <p:nvPr/>
        </p:nvSpPr>
        <p:spPr>
          <a:xfrm>
            <a:off x="9110677" y="10820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76" y="106101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3" name="object 103"/>
          <p:cNvSpPr/>
          <p:nvPr/>
        </p:nvSpPr>
        <p:spPr>
          <a:xfrm>
            <a:off x="9678053" y="123536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4" name="object 104"/>
          <p:cNvSpPr/>
          <p:nvPr/>
        </p:nvSpPr>
        <p:spPr>
          <a:xfrm>
            <a:off x="9705452" y="845962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8" y="351004"/>
                </a:lnTo>
                <a:lnTo>
                  <a:pt x="137156" y="348390"/>
                </a:lnTo>
                <a:lnTo>
                  <a:pt x="204538" y="344164"/>
                </a:lnTo>
                <a:lnTo>
                  <a:pt x="270488" y="338434"/>
                </a:lnTo>
                <a:lnTo>
                  <a:pt x="334530" y="331307"/>
                </a:lnTo>
                <a:lnTo>
                  <a:pt x="396187" y="322891"/>
                </a:lnTo>
                <a:lnTo>
                  <a:pt x="454983" y="313293"/>
                </a:lnTo>
                <a:lnTo>
                  <a:pt x="510443" y="302621"/>
                </a:lnTo>
                <a:lnTo>
                  <a:pt x="562089" y="290981"/>
                </a:lnTo>
                <a:lnTo>
                  <a:pt x="609447" y="278483"/>
                </a:lnTo>
                <a:lnTo>
                  <a:pt x="652039" y="265232"/>
                </a:lnTo>
                <a:lnTo>
                  <a:pt x="689391" y="251336"/>
                </a:lnTo>
                <a:lnTo>
                  <a:pt x="746465" y="222041"/>
                </a:lnTo>
                <a:lnTo>
                  <a:pt x="776860" y="191457"/>
                </a:lnTo>
                <a:lnTo>
                  <a:pt x="780862" y="175949"/>
                </a:lnTo>
                <a:lnTo>
                  <a:pt x="776926" y="160442"/>
                </a:lnTo>
                <a:lnTo>
                  <a:pt x="746665" y="129858"/>
                </a:lnTo>
                <a:lnTo>
                  <a:pt x="689731" y="100563"/>
                </a:lnTo>
                <a:lnTo>
                  <a:pt x="652453" y="86667"/>
                </a:lnTo>
                <a:lnTo>
                  <a:pt x="609936" y="73416"/>
                </a:lnTo>
                <a:lnTo>
                  <a:pt x="562658" y="60918"/>
                </a:lnTo>
                <a:lnTo>
                  <a:pt x="511094" y="49278"/>
                </a:lnTo>
                <a:lnTo>
                  <a:pt x="455721" y="38606"/>
                </a:lnTo>
                <a:lnTo>
                  <a:pt x="397016" y="29008"/>
                </a:lnTo>
                <a:lnTo>
                  <a:pt x="335456" y="20592"/>
                </a:lnTo>
                <a:lnTo>
                  <a:pt x="271516" y="13465"/>
                </a:lnTo>
                <a:lnTo>
                  <a:pt x="205674" y="7735"/>
                </a:lnTo>
                <a:lnTo>
                  <a:pt x="138406" y="3509"/>
                </a:lnTo>
                <a:lnTo>
                  <a:pt x="70189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5" name="object 105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6" name="object 106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7" name="object 107"/>
          <p:cNvSpPr/>
          <p:nvPr/>
        </p:nvSpPr>
        <p:spPr>
          <a:xfrm>
            <a:off x="9678177" y="874009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8" name="object 108"/>
          <p:cNvSpPr/>
          <p:nvPr/>
        </p:nvSpPr>
        <p:spPr>
          <a:xfrm>
            <a:off x="9680553" y="754632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1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20" y="257967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325587" y="3234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692514" y="36603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3" name="object 113"/>
          <p:cNvSpPr txBox="1"/>
          <p:nvPr/>
        </p:nvSpPr>
        <p:spPr>
          <a:xfrm>
            <a:off x="5692514" y="366038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4" y="27259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5" name="object 115"/>
          <p:cNvSpPr txBox="1"/>
          <p:nvPr/>
        </p:nvSpPr>
        <p:spPr>
          <a:xfrm>
            <a:off x="5692624" y="2725937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913" y="32169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7" name="object 117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9" name="object 119"/>
          <p:cNvSpPr/>
          <p:nvPr/>
        </p:nvSpPr>
        <p:spPr>
          <a:xfrm>
            <a:off x="6270024" y="24261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0" name="object 120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1" name="object 121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2" name="object 122"/>
          <p:cNvSpPr/>
          <p:nvPr/>
        </p:nvSpPr>
        <p:spPr>
          <a:xfrm>
            <a:off x="6175009" y="4087332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3" name="object 123"/>
          <p:cNvSpPr/>
          <p:nvPr/>
        </p:nvSpPr>
        <p:spPr>
          <a:xfrm>
            <a:off x="6352108" y="2258595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3"/>
                </a:moveTo>
                <a:lnTo>
                  <a:pt x="46139" y="1659949"/>
                </a:lnTo>
                <a:lnTo>
                  <a:pt x="92119" y="1655597"/>
                </a:lnTo>
                <a:lnTo>
                  <a:pt x="137835" y="1648469"/>
                </a:lnTo>
                <a:lnTo>
                  <a:pt x="183184" y="1638668"/>
                </a:lnTo>
                <a:lnTo>
                  <a:pt x="228062" y="1626296"/>
                </a:lnTo>
                <a:lnTo>
                  <a:pt x="272364" y="1611458"/>
                </a:lnTo>
                <a:lnTo>
                  <a:pt x="315986" y="1594254"/>
                </a:lnTo>
                <a:lnTo>
                  <a:pt x="358823" y="1574789"/>
                </a:lnTo>
                <a:lnTo>
                  <a:pt x="400773" y="1553165"/>
                </a:lnTo>
                <a:lnTo>
                  <a:pt x="441730" y="1529485"/>
                </a:lnTo>
                <a:lnTo>
                  <a:pt x="481591" y="1503851"/>
                </a:lnTo>
                <a:lnTo>
                  <a:pt x="520252" y="1476367"/>
                </a:lnTo>
                <a:lnTo>
                  <a:pt x="557607" y="1447135"/>
                </a:lnTo>
                <a:lnTo>
                  <a:pt x="593554" y="1416258"/>
                </a:lnTo>
                <a:lnTo>
                  <a:pt x="627988" y="1383839"/>
                </a:lnTo>
                <a:lnTo>
                  <a:pt x="660805" y="1349981"/>
                </a:lnTo>
                <a:lnTo>
                  <a:pt x="691901" y="1314786"/>
                </a:lnTo>
                <a:lnTo>
                  <a:pt x="721171" y="1278358"/>
                </a:lnTo>
                <a:lnTo>
                  <a:pt x="748512" y="1240798"/>
                </a:lnTo>
                <a:lnTo>
                  <a:pt x="773820" y="1202211"/>
                </a:lnTo>
                <a:lnTo>
                  <a:pt x="796989" y="1162698"/>
                </a:lnTo>
                <a:lnTo>
                  <a:pt x="817917" y="1122363"/>
                </a:lnTo>
                <a:lnTo>
                  <a:pt x="836499" y="1081308"/>
                </a:lnTo>
                <a:lnTo>
                  <a:pt x="852631" y="1039636"/>
                </a:lnTo>
                <a:lnTo>
                  <a:pt x="866208" y="997450"/>
                </a:lnTo>
                <a:lnTo>
                  <a:pt x="877127" y="954853"/>
                </a:lnTo>
                <a:lnTo>
                  <a:pt x="885284" y="911948"/>
                </a:lnTo>
                <a:lnTo>
                  <a:pt x="890574" y="868837"/>
                </a:lnTo>
                <a:lnTo>
                  <a:pt x="892893" y="825623"/>
                </a:lnTo>
                <a:lnTo>
                  <a:pt x="891897" y="777427"/>
                </a:lnTo>
                <a:lnTo>
                  <a:pt x="887225" y="729374"/>
                </a:lnTo>
                <a:lnTo>
                  <a:pt x="879027" y="681607"/>
                </a:lnTo>
                <a:lnTo>
                  <a:pt x="867453" y="634268"/>
                </a:lnTo>
                <a:lnTo>
                  <a:pt x="852652" y="587499"/>
                </a:lnTo>
                <a:lnTo>
                  <a:pt x="834775" y="541443"/>
                </a:lnTo>
                <a:lnTo>
                  <a:pt x="813972" y="496244"/>
                </a:lnTo>
                <a:lnTo>
                  <a:pt x="790391" y="452043"/>
                </a:lnTo>
                <a:lnTo>
                  <a:pt x="764183" y="408983"/>
                </a:lnTo>
                <a:lnTo>
                  <a:pt x="735497" y="367207"/>
                </a:lnTo>
                <a:lnTo>
                  <a:pt x="704484" y="326858"/>
                </a:lnTo>
                <a:lnTo>
                  <a:pt x="671293" y="288078"/>
                </a:lnTo>
                <a:lnTo>
                  <a:pt x="636073" y="251010"/>
                </a:lnTo>
                <a:lnTo>
                  <a:pt x="601684" y="218248"/>
                </a:lnTo>
                <a:lnTo>
                  <a:pt x="565796" y="187198"/>
                </a:lnTo>
                <a:lnTo>
                  <a:pt x="528527" y="157976"/>
                </a:lnTo>
                <a:lnTo>
                  <a:pt x="489999" y="130696"/>
                </a:lnTo>
                <a:lnTo>
                  <a:pt x="450330" y="105472"/>
                </a:lnTo>
                <a:lnTo>
                  <a:pt x="409642" y="82419"/>
                </a:lnTo>
                <a:lnTo>
                  <a:pt x="368053" y="61649"/>
                </a:lnTo>
                <a:lnTo>
                  <a:pt x="331019" y="45440"/>
                </a:lnTo>
                <a:lnTo>
                  <a:pt x="293467" y="31143"/>
                </a:lnTo>
                <a:lnTo>
                  <a:pt x="255479" y="18836"/>
                </a:lnTo>
                <a:lnTo>
                  <a:pt x="217135" y="8595"/>
                </a:lnTo>
                <a:lnTo>
                  <a:pt x="178514" y="497"/>
                </a:lnTo>
                <a:lnTo>
                  <a:pt x="17564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4" name="object 124"/>
          <p:cNvSpPr/>
          <p:nvPr/>
        </p:nvSpPr>
        <p:spPr>
          <a:xfrm>
            <a:off x="6458793" y="2204108"/>
            <a:ext cx="143944" cy="108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5" name="object 125"/>
          <p:cNvSpPr txBox="1"/>
          <p:nvPr/>
        </p:nvSpPr>
        <p:spPr>
          <a:xfrm>
            <a:off x="7613091" y="3090300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52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67" y="20086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802034" y="3183950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87" y="1710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70024" y="1714937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0" name="object 130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1" name="object 131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2" name="object 132"/>
          <p:cNvSpPr txBox="1"/>
          <p:nvPr/>
        </p:nvSpPr>
        <p:spPr>
          <a:xfrm>
            <a:off x="5513233" y="45899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5" y="20808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4" name="object 134"/>
          <p:cNvSpPr/>
          <p:nvPr/>
        </p:nvSpPr>
        <p:spPr>
          <a:xfrm>
            <a:off x="6247477" y="21554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5" name="object 135"/>
          <p:cNvSpPr/>
          <p:nvPr/>
        </p:nvSpPr>
        <p:spPr>
          <a:xfrm>
            <a:off x="6180338" y="22451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6" name="object 136"/>
          <p:cNvSpPr/>
          <p:nvPr/>
        </p:nvSpPr>
        <p:spPr>
          <a:xfrm>
            <a:off x="6247477" y="22677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7" name="object 137"/>
          <p:cNvSpPr txBox="1"/>
          <p:nvPr/>
        </p:nvSpPr>
        <p:spPr>
          <a:xfrm>
            <a:off x="540000" y="1480595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600" y="1810795"/>
            <a:ext cx="3362113" cy="30020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residual block 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(/2 in each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>
              <a:latin typeface="Arial"/>
              <a:cs typeface="Arial"/>
            </a:endParaRP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67" y="1659999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9"/>
                </a:moveTo>
                <a:lnTo>
                  <a:pt x="69126" y="2823870"/>
                </a:lnTo>
                <a:lnTo>
                  <a:pt x="129161" y="2821283"/>
                </a:lnTo>
                <a:lnTo>
                  <a:pt x="176503" y="2817338"/>
                </a:lnTo>
                <a:lnTo>
                  <a:pt x="207550" y="2812335"/>
                </a:lnTo>
                <a:lnTo>
                  <a:pt x="218699" y="2806575"/>
                </a:lnTo>
                <a:lnTo>
                  <a:pt x="218699" y="18224"/>
                </a:lnTo>
                <a:lnTo>
                  <a:pt x="181955" y="8113"/>
                </a:lnTo>
                <a:lnTo>
                  <a:pt x="121334" y="3061"/>
                </a:lnTo>
                <a:lnTo>
                  <a:pt x="42865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0" name="object 140"/>
          <p:cNvSpPr txBox="1"/>
          <p:nvPr/>
        </p:nvSpPr>
        <p:spPr>
          <a:xfrm>
            <a:off x="11058367" y="5601028"/>
            <a:ext cx="80602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Beginning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33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0409697" y="5764699"/>
            <a:ext cx="552027" cy="2540"/>
          </a:xfrm>
          <a:custGeom>
            <a:avLst/>
            <a:gdLst/>
            <a:ahLst/>
            <a:cxnLst/>
            <a:rect l="l" t="t" r="r" b="b"/>
            <a:pathLst>
              <a:path w="414020" h="1904">
                <a:moveTo>
                  <a:pt x="413400" y="0"/>
                </a:moveTo>
                <a:lnTo>
                  <a:pt x="0" y="164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2" name="object 142"/>
          <p:cNvSpPr/>
          <p:nvPr/>
        </p:nvSpPr>
        <p:spPr>
          <a:xfrm>
            <a:off x="10281732" y="5712239"/>
            <a:ext cx="140832" cy="109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3" name="object 14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114</a:t>
            </a:fld>
            <a:endParaRPr sz="2667"/>
          </a:p>
        </p:txBody>
      </p:sp>
      <p:sp>
        <p:nvSpPr>
          <p:cNvPr id="145" name="object 145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46" name="object 146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652403" y="539801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84" y="5031704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31B47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31B47"/>
                      </a:solidFill>
                      <a:prstDash val="solid"/>
                    </a:lnL>
                    <a:lnR w="19050">
                      <a:solidFill>
                        <a:srgbClr val="731B47"/>
                      </a:solidFill>
                      <a:prstDash val="solid"/>
                    </a:lnR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731B47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31B4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652389" y="49403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5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1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679381" y="4996805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706390" y="4968574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71" y="779"/>
                </a:lnTo>
                <a:lnTo>
                  <a:pt x="132331" y="3060"/>
                </a:lnTo>
                <a:lnTo>
                  <a:pt x="197470" y="6752"/>
                </a:lnTo>
                <a:lnTo>
                  <a:pt x="261378" y="11769"/>
                </a:lnTo>
                <a:lnTo>
                  <a:pt x="323645" y="18022"/>
                </a:lnTo>
                <a:lnTo>
                  <a:pt x="383861" y="25422"/>
                </a:lnTo>
                <a:lnTo>
                  <a:pt x="441616" y="33881"/>
                </a:lnTo>
                <a:lnTo>
                  <a:pt x="496501" y="43311"/>
                </a:lnTo>
                <a:lnTo>
                  <a:pt x="548105" y="53624"/>
                </a:lnTo>
                <a:lnTo>
                  <a:pt x="596019" y="64732"/>
                </a:lnTo>
                <a:lnTo>
                  <a:pt x="639832" y="76546"/>
                </a:lnTo>
                <a:lnTo>
                  <a:pt x="679135" y="88977"/>
                </a:lnTo>
                <a:lnTo>
                  <a:pt x="742571" y="115341"/>
                </a:lnTo>
                <a:lnTo>
                  <a:pt x="783048" y="143117"/>
                </a:lnTo>
                <a:lnTo>
                  <a:pt x="797285" y="171599"/>
                </a:lnTo>
                <a:lnTo>
                  <a:pt x="793676" y="185885"/>
                </a:lnTo>
                <a:lnTo>
                  <a:pt x="765960" y="214102"/>
                </a:lnTo>
                <a:lnTo>
                  <a:pt x="713646" y="241261"/>
                </a:lnTo>
                <a:lnTo>
                  <a:pt x="640016" y="266653"/>
                </a:lnTo>
                <a:lnTo>
                  <a:pt x="596232" y="278467"/>
                </a:lnTo>
                <a:lnTo>
                  <a:pt x="548349" y="289574"/>
                </a:lnTo>
                <a:lnTo>
                  <a:pt x="496777" y="299888"/>
                </a:lnTo>
                <a:lnTo>
                  <a:pt x="441925" y="309318"/>
                </a:lnTo>
                <a:lnTo>
                  <a:pt x="384205" y="317777"/>
                </a:lnTo>
                <a:lnTo>
                  <a:pt x="324026" y="325177"/>
                </a:lnTo>
                <a:lnTo>
                  <a:pt x="261798" y="331430"/>
                </a:lnTo>
                <a:lnTo>
                  <a:pt x="197932" y="336447"/>
                </a:lnTo>
                <a:lnTo>
                  <a:pt x="132836" y="340139"/>
                </a:lnTo>
                <a:lnTo>
                  <a:pt x="66922" y="342420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096771" y="459110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9109471" y="456137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096771" y="47653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9109471" y="47355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72" y="471450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676990" y="48887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650515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1"/>
                </a:lnTo>
                <a:lnTo>
                  <a:pt x="40499" y="15541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676973" y="453710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704389" y="4508573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3" y="344216"/>
                </a:lnTo>
                <a:lnTo>
                  <a:pt x="133840" y="341923"/>
                </a:lnTo>
                <a:lnTo>
                  <a:pt x="198988" y="338211"/>
                </a:lnTo>
                <a:lnTo>
                  <a:pt x="262908" y="333168"/>
                </a:lnTo>
                <a:lnTo>
                  <a:pt x="325189" y="326883"/>
                </a:lnTo>
                <a:lnTo>
                  <a:pt x="385419" y="319444"/>
                </a:lnTo>
                <a:lnTo>
                  <a:pt x="443189" y="310940"/>
                </a:lnTo>
                <a:lnTo>
                  <a:pt x="498087" y="301460"/>
                </a:lnTo>
                <a:lnTo>
                  <a:pt x="549703" y="291093"/>
                </a:lnTo>
                <a:lnTo>
                  <a:pt x="597627" y="279927"/>
                </a:lnTo>
                <a:lnTo>
                  <a:pt x="641446" y="268052"/>
                </a:lnTo>
                <a:lnTo>
                  <a:pt x="680752" y="255555"/>
                </a:lnTo>
                <a:lnTo>
                  <a:pt x="744177" y="229053"/>
                </a:lnTo>
                <a:lnTo>
                  <a:pt x="784617" y="201131"/>
                </a:lnTo>
                <a:lnTo>
                  <a:pt x="798785" y="172499"/>
                </a:lnTo>
                <a:lnTo>
                  <a:pt x="795128" y="158139"/>
                </a:lnTo>
                <a:lnTo>
                  <a:pt x="767286" y="129774"/>
                </a:lnTo>
                <a:lnTo>
                  <a:pt x="714812" y="102473"/>
                </a:lnTo>
                <a:lnTo>
                  <a:pt x="640987" y="76947"/>
                </a:lnTo>
                <a:lnTo>
                  <a:pt x="597094" y="65072"/>
                </a:lnTo>
                <a:lnTo>
                  <a:pt x="549094" y="53906"/>
                </a:lnTo>
                <a:lnTo>
                  <a:pt x="497398" y="43539"/>
                </a:lnTo>
                <a:lnTo>
                  <a:pt x="442416" y="34059"/>
                </a:lnTo>
                <a:lnTo>
                  <a:pt x="384558" y="25555"/>
                </a:lnTo>
                <a:lnTo>
                  <a:pt x="324235" y="18116"/>
                </a:lnTo>
                <a:lnTo>
                  <a:pt x="261857" y="11831"/>
                </a:lnTo>
                <a:lnTo>
                  <a:pt x="197834" y="6788"/>
                </a:lnTo>
                <a:lnTo>
                  <a:pt x="132576" y="3076"/>
                </a:lnTo>
                <a:lnTo>
                  <a:pt x="66495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096771" y="413116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9109471" y="410144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9096771" y="430537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31B4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9109471" y="427564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31B47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31B47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31B47"/>
                </a:solidFill>
                <a:latin typeface="Arial"/>
                <a:cs typeface="Arial"/>
              </a:rPr>
              <a:t>64</a:t>
            </a:r>
            <a:endParaRPr sz="933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72" y="425457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677115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9650515" y="402696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9" y="6194"/>
                </a:lnTo>
                <a:lnTo>
                  <a:pt x="38367" y="10160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9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9676973" y="408316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9704515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1" y="339334"/>
                </a:lnTo>
                <a:lnTo>
                  <a:pt x="137284" y="336806"/>
                </a:lnTo>
                <a:lnTo>
                  <a:pt x="204731" y="332721"/>
                </a:lnTo>
                <a:lnTo>
                  <a:pt x="270746" y="327181"/>
                </a:lnTo>
                <a:lnTo>
                  <a:pt x="334852" y="320291"/>
                </a:lnTo>
                <a:lnTo>
                  <a:pt x="396571" y="312155"/>
                </a:lnTo>
                <a:lnTo>
                  <a:pt x="455427" y="302876"/>
                </a:lnTo>
                <a:lnTo>
                  <a:pt x="510942" y="292559"/>
                </a:lnTo>
                <a:lnTo>
                  <a:pt x="562640" y="281307"/>
                </a:lnTo>
                <a:lnTo>
                  <a:pt x="610044" y="269223"/>
                </a:lnTo>
                <a:lnTo>
                  <a:pt x="652677" y="256413"/>
                </a:lnTo>
                <a:lnTo>
                  <a:pt x="690061" y="242980"/>
                </a:lnTo>
                <a:lnTo>
                  <a:pt x="747177" y="214658"/>
                </a:lnTo>
                <a:lnTo>
                  <a:pt x="777577" y="185091"/>
                </a:lnTo>
                <a:lnTo>
                  <a:pt x="781566" y="170099"/>
                </a:lnTo>
                <a:lnTo>
                  <a:pt x="777603" y="155108"/>
                </a:lnTo>
                <a:lnTo>
                  <a:pt x="747258" y="125540"/>
                </a:lnTo>
                <a:lnTo>
                  <a:pt x="690197" y="97219"/>
                </a:lnTo>
                <a:lnTo>
                  <a:pt x="652842" y="83786"/>
                </a:lnTo>
                <a:lnTo>
                  <a:pt x="610240" y="70975"/>
                </a:lnTo>
                <a:lnTo>
                  <a:pt x="562868" y="58892"/>
                </a:lnTo>
                <a:lnTo>
                  <a:pt x="511203" y="47640"/>
                </a:lnTo>
                <a:lnTo>
                  <a:pt x="455722" y="37322"/>
                </a:lnTo>
                <a:lnTo>
                  <a:pt x="396903" y="28044"/>
                </a:lnTo>
                <a:lnTo>
                  <a:pt x="335222" y="19907"/>
                </a:lnTo>
                <a:lnTo>
                  <a:pt x="271158" y="13018"/>
                </a:lnTo>
                <a:lnTo>
                  <a:pt x="205186" y="7478"/>
                </a:lnTo>
                <a:lnTo>
                  <a:pt x="137784" y="3392"/>
                </a:lnTo>
                <a:lnTo>
                  <a:pt x="69430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 txBox="1"/>
          <p:nvPr/>
        </p:nvSpPr>
        <p:spPr>
          <a:xfrm>
            <a:off x="9110677" y="36432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9097977" y="38472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9110677" y="3824528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B81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B81D1"/>
                </a:solidFill>
                <a:latin typeface="Arial"/>
                <a:cs typeface="Arial"/>
              </a:rPr>
              <a:t>128, </a:t>
            </a:r>
            <a:r>
              <a:rPr sz="800" spc="33" dirty="0">
                <a:solidFill>
                  <a:srgbClr val="8B81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B81D1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76" y="37964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9677515" y="3970965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9651452" y="356898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678177" y="362541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704652" y="3597185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31" y="780"/>
                </a:lnTo>
                <a:lnTo>
                  <a:pt x="133053" y="3062"/>
                </a:lnTo>
                <a:lnTo>
                  <a:pt x="198254" y="6758"/>
                </a:lnTo>
                <a:lnTo>
                  <a:pt x="262225" y="11779"/>
                </a:lnTo>
                <a:lnTo>
                  <a:pt x="324555" y="18037"/>
                </a:lnTo>
                <a:lnTo>
                  <a:pt x="384832" y="25444"/>
                </a:lnTo>
                <a:lnTo>
                  <a:pt x="442647" y="33911"/>
                </a:lnTo>
                <a:lnTo>
                  <a:pt x="497588" y="43349"/>
                </a:lnTo>
                <a:lnTo>
                  <a:pt x="549244" y="53671"/>
                </a:lnTo>
                <a:lnTo>
                  <a:pt x="597206" y="64789"/>
                </a:lnTo>
                <a:lnTo>
                  <a:pt x="641061" y="76613"/>
                </a:lnTo>
                <a:lnTo>
                  <a:pt x="680400" y="89055"/>
                </a:lnTo>
                <a:lnTo>
                  <a:pt x="743886" y="115442"/>
                </a:lnTo>
                <a:lnTo>
                  <a:pt x="784377" y="143242"/>
                </a:lnTo>
                <a:lnTo>
                  <a:pt x="798587" y="171749"/>
                </a:lnTo>
                <a:lnTo>
                  <a:pt x="794948" y="186047"/>
                </a:lnTo>
                <a:lnTo>
                  <a:pt x="767136" y="214289"/>
                </a:lnTo>
                <a:lnTo>
                  <a:pt x="714684" y="241471"/>
                </a:lnTo>
                <a:lnTo>
                  <a:pt x="640877" y="266886"/>
                </a:lnTo>
                <a:lnTo>
                  <a:pt x="596992" y="278710"/>
                </a:lnTo>
                <a:lnTo>
                  <a:pt x="549000" y="289828"/>
                </a:lnTo>
                <a:lnTo>
                  <a:pt x="497312" y="300150"/>
                </a:lnTo>
                <a:lnTo>
                  <a:pt x="442338" y="309588"/>
                </a:lnTo>
                <a:lnTo>
                  <a:pt x="384488" y="318055"/>
                </a:lnTo>
                <a:lnTo>
                  <a:pt x="324173" y="325462"/>
                </a:lnTo>
                <a:lnTo>
                  <a:pt x="261805" y="331720"/>
                </a:lnTo>
                <a:lnTo>
                  <a:pt x="197793" y="336741"/>
                </a:lnTo>
                <a:lnTo>
                  <a:pt x="132547" y="340437"/>
                </a:lnTo>
                <a:lnTo>
                  <a:pt x="66479" y="342719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095567" y="32197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9095567" y="32197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9108267" y="31899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9095567" y="339392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 txBox="1"/>
          <p:nvPr/>
        </p:nvSpPr>
        <p:spPr>
          <a:xfrm>
            <a:off x="9293337" y="3364196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68" y="334312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675653" y="3517385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649579" y="31091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9675769" y="316571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9703453" y="3137184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4999"/>
                </a:moveTo>
                <a:lnTo>
                  <a:pt x="70321" y="344122"/>
                </a:lnTo>
                <a:lnTo>
                  <a:pt x="138670" y="341559"/>
                </a:lnTo>
                <a:lnTo>
                  <a:pt x="206067" y="337416"/>
                </a:lnTo>
                <a:lnTo>
                  <a:pt x="272036" y="331798"/>
                </a:lnTo>
                <a:lnTo>
                  <a:pt x="336098" y="324811"/>
                </a:lnTo>
                <a:lnTo>
                  <a:pt x="397777" y="316560"/>
                </a:lnTo>
                <a:lnTo>
                  <a:pt x="456595" y="307150"/>
                </a:lnTo>
                <a:lnTo>
                  <a:pt x="512074" y="296687"/>
                </a:lnTo>
                <a:lnTo>
                  <a:pt x="563738" y="285276"/>
                </a:lnTo>
                <a:lnTo>
                  <a:pt x="611107" y="273022"/>
                </a:lnTo>
                <a:lnTo>
                  <a:pt x="653706" y="260031"/>
                </a:lnTo>
                <a:lnTo>
                  <a:pt x="691055" y="246408"/>
                </a:lnTo>
                <a:lnTo>
                  <a:pt x="748099" y="217687"/>
                </a:lnTo>
                <a:lnTo>
                  <a:pt x="778418" y="187703"/>
                </a:lnTo>
                <a:lnTo>
                  <a:pt x="782362" y="172499"/>
                </a:lnTo>
                <a:lnTo>
                  <a:pt x="778352" y="157296"/>
                </a:lnTo>
                <a:lnTo>
                  <a:pt x="747899" y="127312"/>
                </a:lnTo>
                <a:lnTo>
                  <a:pt x="690715" y="98591"/>
                </a:lnTo>
                <a:lnTo>
                  <a:pt x="653292" y="84968"/>
                </a:lnTo>
                <a:lnTo>
                  <a:pt x="610618" y="71977"/>
                </a:lnTo>
                <a:lnTo>
                  <a:pt x="563169" y="59723"/>
                </a:lnTo>
                <a:lnTo>
                  <a:pt x="511423" y="48312"/>
                </a:lnTo>
                <a:lnTo>
                  <a:pt x="455857" y="37849"/>
                </a:lnTo>
                <a:lnTo>
                  <a:pt x="396948" y="28439"/>
                </a:lnTo>
                <a:lnTo>
                  <a:pt x="335172" y="20188"/>
                </a:lnTo>
                <a:lnTo>
                  <a:pt x="271008" y="13201"/>
                </a:lnTo>
                <a:lnTo>
                  <a:pt x="204931" y="7583"/>
                </a:lnTo>
                <a:lnTo>
                  <a:pt x="137420" y="3440"/>
                </a:lnTo>
                <a:lnTo>
                  <a:pt x="68950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9108267" y="27300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/>
          <p:nvPr/>
        </p:nvSpPr>
        <p:spPr>
          <a:xfrm>
            <a:off x="9095567" y="293398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B81D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8" name="object 58"/>
          <p:cNvSpPr txBox="1"/>
          <p:nvPr/>
        </p:nvSpPr>
        <p:spPr>
          <a:xfrm>
            <a:off x="9108267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B81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B81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B81D1"/>
                </a:solidFill>
                <a:latin typeface="Arial"/>
                <a:cs typeface="Arial"/>
              </a:rPr>
              <a:t>128</a:t>
            </a:r>
            <a:endParaRPr sz="933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68" y="288318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9675779" y="305753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9649579" y="265557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9675769" y="271177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9703580" y="2683734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6" y="339427"/>
                </a:lnTo>
                <a:lnTo>
                  <a:pt x="132681" y="337166"/>
                </a:lnTo>
                <a:lnTo>
                  <a:pt x="197992" y="333506"/>
                </a:lnTo>
                <a:lnTo>
                  <a:pt x="262069" y="328533"/>
                </a:lnTo>
                <a:lnTo>
                  <a:pt x="324501" y="322335"/>
                </a:lnTo>
                <a:lnTo>
                  <a:pt x="384876" y="314999"/>
                </a:lnTo>
                <a:lnTo>
                  <a:pt x="442784" y="306614"/>
                </a:lnTo>
                <a:lnTo>
                  <a:pt x="497814" y="297266"/>
                </a:lnTo>
                <a:lnTo>
                  <a:pt x="549554" y="287043"/>
                </a:lnTo>
                <a:lnTo>
                  <a:pt x="597595" y="276033"/>
                </a:lnTo>
                <a:lnTo>
                  <a:pt x="641524" y="264322"/>
                </a:lnTo>
                <a:lnTo>
                  <a:pt x="680931" y="251999"/>
                </a:lnTo>
                <a:lnTo>
                  <a:pt x="744535" y="225866"/>
                </a:lnTo>
                <a:lnTo>
                  <a:pt x="785118" y="198333"/>
                </a:lnTo>
                <a:lnTo>
                  <a:pt x="799393" y="170099"/>
                </a:lnTo>
                <a:lnTo>
                  <a:pt x="795775" y="155939"/>
                </a:lnTo>
                <a:lnTo>
                  <a:pt x="767985" y="127968"/>
                </a:lnTo>
                <a:lnTo>
                  <a:pt x="715533" y="101047"/>
                </a:lnTo>
                <a:lnTo>
                  <a:pt x="641708" y="75877"/>
                </a:lnTo>
                <a:lnTo>
                  <a:pt x="597808" y="64166"/>
                </a:lnTo>
                <a:lnTo>
                  <a:pt x="549798" y="53156"/>
                </a:lnTo>
                <a:lnTo>
                  <a:pt x="498090" y="42933"/>
                </a:lnTo>
                <a:lnTo>
                  <a:pt x="443093" y="33585"/>
                </a:lnTo>
                <a:lnTo>
                  <a:pt x="385220" y="25199"/>
                </a:lnTo>
                <a:lnTo>
                  <a:pt x="324882" y="17864"/>
                </a:lnTo>
                <a:lnTo>
                  <a:pt x="262490" y="11666"/>
                </a:lnTo>
                <a:lnTo>
                  <a:pt x="198454" y="6693"/>
                </a:lnTo>
                <a:lnTo>
                  <a:pt x="133186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/>
          <p:nvPr/>
        </p:nvSpPr>
        <p:spPr>
          <a:xfrm>
            <a:off x="9678582" y="2580424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76" y="-4762"/>
                </a:moveTo>
                <a:lnTo>
                  <a:pt x="76" y="64912"/>
                </a:lnTo>
              </a:path>
            </a:pathLst>
          </a:custGeom>
          <a:ln w="967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66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0" y="43184"/>
                </a:lnTo>
                <a:lnTo>
                  <a:pt x="15843" y="0"/>
                </a:lnTo>
                <a:lnTo>
                  <a:pt x="31465" y="43265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67"/>
          <p:cNvSpPr/>
          <p:nvPr/>
        </p:nvSpPr>
        <p:spPr>
          <a:xfrm>
            <a:off x="9657810" y="25227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65"/>
                </a:moveTo>
                <a:lnTo>
                  <a:pt x="15843" y="0"/>
                </a:lnTo>
                <a:lnTo>
                  <a:pt x="0" y="43184"/>
                </a:lnTo>
                <a:lnTo>
                  <a:pt x="31465" y="43265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68"/>
          <p:cNvSpPr txBox="1"/>
          <p:nvPr/>
        </p:nvSpPr>
        <p:spPr>
          <a:xfrm>
            <a:off x="9619105" y="2289355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  <a:endParaRPr sz="1333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679541" y="2337050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67" y="-4762"/>
                </a:moveTo>
                <a:lnTo>
                  <a:pt x="167" y="77213"/>
                </a:lnTo>
              </a:path>
            </a:pathLst>
          </a:custGeom>
          <a:ln w="985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70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0" y="43152"/>
                </a:lnTo>
                <a:lnTo>
                  <a:pt x="15931" y="0"/>
                </a:lnTo>
                <a:lnTo>
                  <a:pt x="3146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1" name="object 71"/>
          <p:cNvSpPr/>
          <p:nvPr/>
        </p:nvSpPr>
        <p:spPr>
          <a:xfrm>
            <a:off x="9659011" y="227941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97"/>
                </a:moveTo>
                <a:lnTo>
                  <a:pt x="15931" y="0"/>
                </a:lnTo>
                <a:lnTo>
                  <a:pt x="0" y="43152"/>
                </a:lnTo>
                <a:lnTo>
                  <a:pt x="3146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2" name="object 72"/>
          <p:cNvSpPr txBox="1"/>
          <p:nvPr/>
        </p:nvSpPr>
        <p:spPr>
          <a:xfrm>
            <a:off x="9113086" y="18211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74"/>
          <p:cNvSpPr/>
          <p:nvPr/>
        </p:nvSpPr>
        <p:spPr>
          <a:xfrm>
            <a:off x="9100386" y="202505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75"/>
          <p:cNvSpPr txBox="1"/>
          <p:nvPr/>
        </p:nvSpPr>
        <p:spPr>
          <a:xfrm>
            <a:off x="9113086" y="199533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13" dirty="0">
                <a:solidFill>
                  <a:srgbClr val="37761C"/>
                </a:solidFill>
                <a:latin typeface="Arial"/>
                <a:cs typeface="Arial"/>
              </a:rPr>
              <a:t>/2</a:t>
            </a:r>
            <a:endParaRPr sz="933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5" y="197425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7" name="object 77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78"/>
          <p:cNvSpPr/>
          <p:nvPr/>
        </p:nvSpPr>
        <p:spPr>
          <a:xfrm>
            <a:off x="9653340" y="220445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79"/>
          <p:cNvSpPr/>
          <p:nvPr/>
        </p:nvSpPr>
        <p:spPr>
          <a:xfrm>
            <a:off x="9680341" y="2148851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80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81"/>
          <p:cNvSpPr/>
          <p:nvPr/>
        </p:nvSpPr>
        <p:spPr>
          <a:xfrm>
            <a:off x="9653327" y="174681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82"/>
          <p:cNvSpPr/>
          <p:nvPr/>
        </p:nvSpPr>
        <p:spPr>
          <a:xfrm>
            <a:off x="9680186" y="1803249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83"/>
          <p:cNvSpPr/>
          <p:nvPr/>
        </p:nvSpPr>
        <p:spPr>
          <a:xfrm>
            <a:off x="9707327" y="1775011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4" y="873"/>
                </a:lnTo>
                <a:lnTo>
                  <a:pt x="136872" y="3422"/>
                </a:lnTo>
                <a:lnTo>
                  <a:pt x="204117" y="7544"/>
                </a:lnTo>
                <a:lnTo>
                  <a:pt x="269934" y="13132"/>
                </a:lnTo>
                <a:lnTo>
                  <a:pt x="333848" y="20083"/>
                </a:lnTo>
                <a:lnTo>
                  <a:pt x="395382" y="28291"/>
                </a:lnTo>
                <a:lnTo>
                  <a:pt x="454061" y="37652"/>
                </a:lnTo>
                <a:lnTo>
                  <a:pt x="509410" y="48060"/>
                </a:lnTo>
                <a:lnTo>
                  <a:pt x="560953" y="59412"/>
                </a:lnTo>
                <a:lnTo>
                  <a:pt x="608215" y="71601"/>
                </a:lnTo>
                <a:lnTo>
                  <a:pt x="650720" y="84525"/>
                </a:lnTo>
                <a:lnTo>
                  <a:pt x="687992" y="98077"/>
                </a:lnTo>
                <a:lnTo>
                  <a:pt x="744937" y="126647"/>
                </a:lnTo>
                <a:lnTo>
                  <a:pt x="775246" y="156476"/>
                </a:lnTo>
                <a:lnTo>
                  <a:pt x="779222" y="171599"/>
                </a:lnTo>
                <a:lnTo>
                  <a:pt x="775272" y="186723"/>
                </a:lnTo>
                <a:lnTo>
                  <a:pt x="745017" y="216552"/>
                </a:lnTo>
                <a:lnTo>
                  <a:pt x="688128" y="245122"/>
                </a:lnTo>
                <a:lnTo>
                  <a:pt x="650885" y="258674"/>
                </a:lnTo>
                <a:lnTo>
                  <a:pt x="608411" y="271598"/>
                </a:lnTo>
                <a:lnTo>
                  <a:pt x="561181" y="283787"/>
                </a:lnTo>
                <a:lnTo>
                  <a:pt x="509671" y="295139"/>
                </a:lnTo>
                <a:lnTo>
                  <a:pt x="454356" y="305547"/>
                </a:lnTo>
                <a:lnTo>
                  <a:pt x="395714" y="314908"/>
                </a:lnTo>
                <a:lnTo>
                  <a:pt x="334218" y="323116"/>
                </a:lnTo>
                <a:lnTo>
                  <a:pt x="270346" y="330067"/>
                </a:lnTo>
                <a:lnTo>
                  <a:pt x="204572" y="335655"/>
                </a:lnTo>
                <a:lnTo>
                  <a:pt x="137372" y="339777"/>
                </a:lnTo>
                <a:lnTo>
                  <a:pt x="69223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4" name="object 84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5" name="object 85"/>
          <p:cNvSpPr/>
          <p:nvPr/>
        </p:nvSpPr>
        <p:spPr>
          <a:xfrm>
            <a:off x="9097977" y="139754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86"/>
          <p:cNvSpPr txBox="1"/>
          <p:nvPr/>
        </p:nvSpPr>
        <p:spPr>
          <a:xfrm>
            <a:off x="9110677" y="13678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8" name="object 88"/>
          <p:cNvSpPr/>
          <p:nvPr/>
        </p:nvSpPr>
        <p:spPr>
          <a:xfrm>
            <a:off x="9097977" y="157175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9" name="object 89"/>
          <p:cNvSpPr txBox="1"/>
          <p:nvPr/>
        </p:nvSpPr>
        <p:spPr>
          <a:xfrm>
            <a:off x="9110677" y="154202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76" y="152095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1" name="object 91"/>
          <p:cNvSpPr/>
          <p:nvPr/>
        </p:nvSpPr>
        <p:spPr>
          <a:xfrm>
            <a:off x="9678327" y="1695211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" name="object 92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3" name="object 93"/>
          <p:cNvSpPr/>
          <p:nvPr/>
        </p:nvSpPr>
        <p:spPr>
          <a:xfrm>
            <a:off x="9651452" y="128696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1" y="12917"/>
                </a:lnTo>
                <a:lnTo>
                  <a:pt x="5931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19" y="0"/>
                </a:lnTo>
                <a:lnTo>
                  <a:pt x="30770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1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4" name="object 94"/>
          <p:cNvSpPr/>
          <p:nvPr/>
        </p:nvSpPr>
        <p:spPr>
          <a:xfrm>
            <a:off x="9678177" y="1343544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5" name="object 95"/>
          <p:cNvSpPr/>
          <p:nvPr/>
        </p:nvSpPr>
        <p:spPr>
          <a:xfrm>
            <a:off x="9705327" y="1315011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8" y="344122"/>
                </a:lnTo>
                <a:lnTo>
                  <a:pt x="138423" y="341559"/>
                </a:lnTo>
                <a:lnTo>
                  <a:pt x="205699" y="337416"/>
                </a:lnTo>
                <a:lnTo>
                  <a:pt x="271549" y="331798"/>
                </a:lnTo>
                <a:lnTo>
                  <a:pt x="335497" y="324811"/>
                </a:lnTo>
                <a:lnTo>
                  <a:pt x="397065" y="316560"/>
                </a:lnTo>
                <a:lnTo>
                  <a:pt x="455777" y="307150"/>
                </a:lnTo>
                <a:lnTo>
                  <a:pt x="511156" y="296687"/>
                </a:lnTo>
                <a:lnTo>
                  <a:pt x="562726" y="285276"/>
                </a:lnTo>
                <a:lnTo>
                  <a:pt x="610011" y="273022"/>
                </a:lnTo>
                <a:lnTo>
                  <a:pt x="652532" y="260031"/>
                </a:lnTo>
                <a:lnTo>
                  <a:pt x="689815" y="246408"/>
                </a:lnTo>
                <a:lnTo>
                  <a:pt x="746756" y="217687"/>
                </a:lnTo>
                <a:lnTo>
                  <a:pt x="777021" y="187703"/>
                </a:lnTo>
                <a:lnTo>
                  <a:pt x="780957" y="172499"/>
                </a:lnTo>
                <a:lnTo>
                  <a:pt x="776954" y="157296"/>
                </a:lnTo>
                <a:lnTo>
                  <a:pt x="746555" y="127312"/>
                </a:lnTo>
                <a:lnTo>
                  <a:pt x="689475" y="98591"/>
                </a:lnTo>
                <a:lnTo>
                  <a:pt x="652119" y="84968"/>
                </a:lnTo>
                <a:lnTo>
                  <a:pt x="609521" y="71977"/>
                </a:lnTo>
                <a:lnTo>
                  <a:pt x="562158" y="59723"/>
                </a:lnTo>
                <a:lnTo>
                  <a:pt x="510505" y="48312"/>
                </a:lnTo>
                <a:lnTo>
                  <a:pt x="455039" y="37849"/>
                </a:lnTo>
                <a:lnTo>
                  <a:pt x="396235" y="28439"/>
                </a:lnTo>
                <a:lnTo>
                  <a:pt x="334571" y="20188"/>
                </a:lnTo>
                <a:lnTo>
                  <a:pt x="270521" y="13201"/>
                </a:lnTo>
                <a:lnTo>
                  <a:pt x="204563" y="7583"/>
                </a:lnTo>
                <a:lnTo>
                  <a:pt x="137173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6" name="object 96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7" name="object 97"/>
          <p:cNvSpPr/>
          <p:nvPr/>
        </p:nvSpPr>
        <p:spPr>
          <a:xfrm>
            <a:off x="9097977" y="93761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8" name="object 98"/>
          <p:cNvSpPr txBox="1"/>
          <p:nvPr/>
        </p:nvSpPr>
        <p:spPr>
          <a:xfrm>
            <a:off x="9110677" y="9078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0" name="object 100"/>
          <p:cNvSpPr/>
          <p:nvPr/>
        </p:nvSpPr>
        <p:spPr>
          <a:xfrm>
            <a:off x="9097977" y="111181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9" y="0"/>
                </a:lnTo>
                <a:lnTo>
                  <a:pt x="870299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1" name="object 101"/>
          <p:cNvSpPr txBox="1"/>
          <p:nvPr/>
        </p:nvSpPr>
        <p:spPr>
          <a:xfrm>
            <a:off x="9110677" y="108209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776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7761C"/>
                </a:solidFill>
                <a:latin typeface="Arial"/>
                <a:cs typeface="Arial"/>
              </a:rPr>
              <a:t>512</a:t>
            </a:r>
            <a:endParaRPr sz="933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76" y="106101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3" name="object 103"/>
          <p:cNvSpPr/>
          <p:nvPr/>
        </p:nvSpPr>
        <p:spPr>
          <a:xfrm>
            <a:off x="9678053" y="123536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4" name="object 104"/>
          <p:cNvSpPr/>
          <p:nvPr/>
        </p:nvSpPr>
        <p:spPr>
          <a:xfrm>
            <a:off x="9705452" y="845962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8" y="351004"/>
                </a:lnTo>
                <a:lnTo>
                  <a:pt x="137156" y="348390"/>
                </a:lnTo>
                <a:lnTo>
                  <a:pt x="204538" y="344164"/>
                </a:lnTo>
                <a:lnTo>
                  <a:pt x="270488" y="338434"/>
                </a:lnTo>
                <a:lnTo>
                  <a:pt x="334530" y="331307"/>
                </a:lnTo>
                <a:lnTo>
                  <a:pt x="396187" y="322891"/>
                </a:lnTo>
                <a:lnTo>
                  <a:pt x="454983" y="313293"/>
                </a:lnTo>
                <a:lnTo>
                  <a:pt x="510443" y="302621"/>
                </a:lnTo>
                <a:lnTo>
                  <a:pt x="562089" y="290981"/>
                </a:lnTo>
                <a:lnTo>
                  <a:pt x="609447" y="278483"/>
                </a:lnTo>
                <a:lnTo>
                  <a:pt x="652039" y="265232"/>
                </a:lnTo>
                <a:lnTo>
                  <a:pt x="689391" y="251336"/>
                </a:lnTo>
                <a:lnTo>
                  <a:pt x="746465" y="222041"/>
                </a:lnTo>
                <a:lnTo>
                  <a:pt x="776860" y="191457"/>
                </a:lnTo>
                <a:lnTo>
                  <a:pt x="780862" y="175949"/>
                </a:lnTo>
                <a:lnTo>
                  <a:pt x="776926" y="160442"/>
                </a:lnTo>
                <a:lnTo>
                  <a:pt x="746665" y="129858"/>
                </a:lnTo>
                <a:lnTo>
                  <a:pt x="689731" y="100563"/>
                </a:lnTo>
                <a:lnTo>
                  <a:pt x="652453" y="86667"/>
                </a:lnTo>
                <a:lnTo>
                  <a:pt x="609936" y="73416"/>
                </a:lnTo>
                <a:lnTo>
                  <a:pt x="562658" y="60918"/>
                </a:lnTo>
                <a:lnTo>
                  <a:pt x="511094" y="49278"/>
                </a:lnTo>
                <a:lnTo>
                  <a:pt x="455721" y="38606"/>
                </a:lnTo>
                <a:lnTo>
                  <a:pt x="397016" y="29008"/>
                </a:lnTo>
                <a:lnTo>
                  <a:pt x="335456" y="20592"/>
                </a:lnTo>
                <a:lnTo>
                  <a:pt x="271516" y="13465"/>
                </a:lnTo>
                <a:lnTo>
                  <a:pt x="205674" y="7735"/>
                </a:lnTo>
                <a:lnTo>
                  <a:pt x="138406" y="3509"/>
                </a:lnTo>
                <a:lnTo>
                  <a:pt x="70189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5" name="object 105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6" name="object 106"/>
          <p:cNvSpPr/>
          <p:nvPr/>
        </p:nvSpPr>
        <p:spPr>
          <a:xfrm>
            <a:off x="9653353" y="8177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1" y="12917"/>
                </a:lnTo>
                <a:lnTo>
                  <a:pt x="5930" y="6194"/>
                </a:lnTo>
                <a:lnTo>
                  <a:pt x="12367" y="1662"/>
                </a:lnTo>
                <a:lnTo>
                  <a:pt x="20249" y="0"/>
                </a:lnTo>
                <a:lnTo>
                  <a:pt x="25620" y="0"/>
                </a:lnTo>
                <a:lnTo>
                  <a:pt x="30771" y="2228"/>
                </a:lnTo>
                <a:lnTo>
                  <a:pt x="34568" y="6194"/>
                </a:lnTo>
                <a:lnTo>
                  <a:pt x="38366" y="10161"/>
                </a:lnTo>
                <a:lnTo>
                  <a:pt x="40499" y="15540"/>
                </a:lnTo>
                <a:lnTo>
                  <a:pt x="40499" y="21149"/>
                </a:lnTo>
                <a:lnTo>
                  <a:pt x="38908" y="29382"/>
                </a:lnTo>
                <a:lnTo>
                  <a:pt x="34568" y="36105"/>
                </a:lnTo>
                <a:lnTo>
                  <a:pt x="28132" y="40637"/>
                </a:lnTo>
                <a:lnTo>
                  <a:pt x="20249" y="42299"/>
                </a:lnTo>
                <a:lnTo>
                  <a:pt x="12367" y="40637"/>
                </a:lnTo>
                <a:lnTo>
                  <a:pt x="5930" y="36105"/>
                </a:lnTo>
                <a:lnTo>
                  <a:pt x="1591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7" name="object 107"/>
          <p:cNvSpPr/>
          <p:nvPr/>
        </p:nvSpPr>
        <p:spPr>
          <a:xfrm>
            <a:off x="9678177" y="874009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8" name="object 108"/>
          <p:cNvSpPr/>
          <p:nvPr/>
        </p:nvSpPr>
        <p:spPr>
          <a:xfrm>
            <a:off x="9680553" y="754632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1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20" y="257967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325587" y="3234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692514" y="366038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3" name="object 113"/>
          <p:cNvSpPr txBox="1"/>
          <p:nvPr/>
        </p:nvSpPr>
        <p:spPr>
          <a:xfrm>
            <a:off x="5692514" y="366038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4" y="2725936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9" y="0"/>
                </a:lnTo>
                <a:lnTo>
                  <a:pt x="866099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5" name="object 115"/>
          <p:cNvSpPr txBox="1"/>
          <p:nvPr/>
        </p:nvSpPr>
        <p:spPr>
          <a:xfrm>
            <a:off x="5692624" y="2725937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913" y="3216982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7" name="object 117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8" name="object 118"/>
          <p:cNvSpPr/>
          <p:nvPr/>
        </p:nvSpPr>
        <p:spPr>
          <a:xfrm>
            <a:off x="6248936" y="31593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9" name="object 119"/>
          <p:cNvSpPr/>
          <p:nvPr/>
        </p:nvSpPr>
        <p:spPr>
          <a:xfrm>
            <a:off x="6270024" y="2426138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0" name="object 120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1" name="object 121"/>
          <p:cNvSpPr/>
          <p:nvPr/>
        </p:nvSpPr>
        <p:spPr>
          <a:xfrm>
            <a:off x="6249046" y="23685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2" name="object 122"/>
          <p:cNvSpPr/>
          <p:nvPr/>
        </p:nvSpPr>
        <p:spPr>
          <a:xfrm>
            <a:off x="6175009" y="4087332"/>
            <a:ext cx="189799" cy="48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3" name="object 123"/>
          <p:cNvSpPr/>
          <p:nvPr/>
        </p:nvSpPr>
        <p:spPr>
          <a:xfrm>
            <a:off x="6352108" y="2258595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3"/>
                </a:moveTo>
                <a:lnTo>
                  <a:pt x="46139" y="1659949"/>
                </a:lnTo>
                <a:lnTo>
                  <a:pt x="92119" y="1655597"/>
                </a:lnTo>
                <a:lnTo>
                  <a:pt x="137835" y="1648469"/>
                </a:lnTo>
                <a:lnTo>
                  <a:pt x="183184" y="1638668"/>
                </a:lnTo>
                <a:lnTo>
                  <a:pt x="228062" y="1626296"/>
                </a:lnTo>
                <a:lnTo>
                  <a:pt x="272364" y="1611458"/>
                </a:lnTo>
                <a:lnTo>
                  <a:pt x="315986" y="1594254"/>
                </a:lnTo>
                <a:lnTo>
                  <a:pt x="358823" y="1574789"/>
                </a:lnTo>
                <a:lnTo>
                  <a:pt x="400773" y="1553165"/>
                </a:lnTo>
                <a:lnTo>
                  <a:pt x="441730" y="1529485"/>
                </a:lnTo>
                <a:lnTo>
                  <a:pt x="481591" y="1503851"/>
                </a:lnTo>
                <a:lnTo>
                  <a:pt x="520252" y="1476367"/>
                </a:lnTo>
                <a:lnTo>
                  <a:pt x="557607" y="1447135"/>
                </a:lnTo>
                <a:lnTo>
                  <a:pt x="593554" y="1416258"/>
                </a:lnTo>
                <a:lnTo>
                  <a:pt x="627988" y="1383839"/>
                </a:lnTo>
                <a:lnTo>
                  <a:pt x="660805" y="1349981"/>
                </a:lnTo>
                <a:lnTo>
                  <a:pt x="691901" y="1314786"/>
                </a:lnTo>
                <a:lnTo>
                  <a:pt x="721171" y="1278358"/>
                </a:lnTo>
                <a:lnTo>
                  <a:pt x="748512" y="1240798"/>
                </a:lnTo>
                <a:lnTo>
                  <a:pt x="773820" y="1202211"/>
                </a:lnTo>
                <a:lnTo>
                  <a:pt x="796989" y="1162698"/>
                </a:lnTo>
                <a:lnTo>
                  <a:pt x="817917" y="1122363"/>
                </a:lnTo>
                <a:lnTo>
                  <a:pt x="836499" y="1081308"/>
                </a:lnTo>
                <a:lnTo>
                  <a:pt x="852631" y="1039636"/>
                </a:lnTo>
                <a:lnTo>
                  <a:pt x="866208" y="997450"/>
                </a:lnTo>
                <a:lnTo>
                  <a:pt x="877127" y="954853"/>
                </a:lnTo>
                <a:lnTo>
                  <a:pt x="885284" y="911948"/>
                </a:lnTo>
                <a:lnTo>
                  <a:pt x="890574" y="868837"/>
                </a:lnTo>
                <a:lnTo>
                  <a:pt x="892893" y="825623"/>
                </a:lnTo>
                <a:lnTo>
                  <a:pt x="891897" y="777427"/>
                </a:lnTo>
                <a:lnTo>
                  <a:pt x="887225" y="729374"/>
                </a:lnTo>
                <a:lnTo>
                  <a:pt x="879027" y="681607"/>
                </a:lnTo>
                <a:lnTo>
                  <a:pt x="867453" y="634268"/>
                </a:lnTo>
                <a:lnTo>
                  <a:pt x="852652" y="587499"/>
                </a:lnTo>
                <a:lnTo>
                  <a:pt x="834775" y="541443"/>
                </a:lnTo>
                <a:lnTo>
                  <a:pt x="813972" y="496244"/>
                </a:lnTo>
                <a:lnTo>
                  <a:pt x="790391" y="452043"/>
                </a:lnTo>
                <a:lnTo>
                  <a:pt x="764183" y="408983"/>
                </a:lnTo>
                <a:lnTo>
                  <a:pt x="735497" y="367207"/>
                </a:lnTo>
                <a:lnTo>
                  <a:pt x="704484" y="326858"/>
                </a:lnTo>
                <a:lnTo>
                  <a:pt x="671293" y="288078"/>
                </a:lnTo>
                <a:lnTo>
                  <a:pt x="636073" y="251010"/>
                </a:lnTo>
                <a:lnTo>
                  <a:pt x="601684" y="218248"/>
                </a:lnTo>
                <a:lnTo>
                  <a:pt x="565796" y="187198"/>
                </a:lnTo>
                <a:lnTo>
                  <a:pt x="528527" y="157976"/>
                </a:lnTo>
                <a:lnTo>
                  <a:pt x="489999" y="130696"/>
                </a:lnTo>
                <a:lnTo>
                  <a:pt x="450330" y="105472"/>
                </a:lnTo>
                <a:lnTo>
                  <a:pt x="409642" y="82419"/>
                </a:lnTo>
                <a:lnTo>
                  <a:pt x="368053" y="61649"/>
                </a:lnTo>
                <a:lnTo>
                  <a:pt x="331019" y="45440"/>
                </a:lnTo>
                <a:lnTo>
                  <a:pt x="293467" y="31143"/>
                </a:lnTo>
                <a:lnTo>
                  <a:pt x="255479" y="18836"/>
                </a:lnTo>
                <a:lnTo>
                  <a:pt x="217135" y="8595"/>
                </a:lnTo>
                <a:lnTo>
                  <a:pt x="178514" y="497"/>
                </a:lnTo>
                <a:lnTo>
                  <a:pt x="17564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4" name="object 124"/>
          <p:cNvSpPr/>
          <p:nvPr/>
        </p:nvSpPr>
        <p:spPr>
          <a:xfrm>
            <a:off x="6458793" y="2204108"/>
            <a:ext cx="143944" cy="108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5" name="object 125"/>
          <p:cNvSpPr txBox="1"/>
          <p:nvPr/>
        </p:nvSpPr>
        <p:spPr>
          <a:xfrm>
            <a:off x="7613091" y="3090300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52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67" y="2008618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802034" y="3183950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87" y="17104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70024" y="1714937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0" name="object 130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1" name="object 131"/>
          <p:cNvSpPr/>
          <p:nvPr/>
        </p:nvSpPr>
        <p:spPr>
          <a:xfrm>
            <a:off x="6249046" y="16573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2" name="object 132"/>
          <p:cNvSpPr txBox="1"/>
          <p:nvPr/>
        </p:nvSpPr>
        <p:spPr>
          <a:xfrm>
            <a:off x="5513233" y="458995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5" y="2080825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5"/>
                </a:moveTo>
                <a:lnTo>
                  <a:pt x="9686" y="75279"/>
                </a:lnTo>
                <a:lnTo>
                  <a:pt x="36100" y="36100"/>
                </a:lnTo>
                <a:lnTo>
                  <a:pt x="75279" y="9686"/>
                </a:lnTo>
                <a:lnTo>
                  <a:pt x="123255" y="0"/>
                </a:lnTo>
                <a:lnTo>
                  <a:pt x="170423" y="9382"/>
                </a:lnTo>
                <a:lnTo>
                  <a:pt x="210410" y="36100"/>
                </a:lnTo>
                <a:lnTo>
                  <a:pt x="237129" y="76087"/>
                </a:lnTo>
                <a:lnTo>
                  <a:pt x="246511" y="123255"/>
                </a:lnTo>
                <a:lnTo>
                  <a:pt x="236825" y="171232"/>
                </a:lnTo>
                <a:lnTo>
                  <a:pt x="210410" y="210410"/>
                </a:lnTo>
                <a:lnTo>
                  <a:pt x="171232" y="236825"/>
                </a:lnTo>
                <a:lnTo>
                  <a:pt x="123255" y="246511"/>
                </a:lnTo>
                <a:lnTo>
                  <a:pt x="75279" y="236825"/>
                </a:lnTo>
                <a:lnTo>
                  <a:pt x="36100" y="210410"/>
                </a:lnTo>
                <a:lnTo>
                  <a:pt x="9686" y="171232"/>
                </a:lnTo>
                <a:lnTo>
                  <a:pt x="0" y="123255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4" name="object 134"/>
          <p:cNvSpPr/>
          <p:nvPr/>
        </p:nvSpPr>
        <p:spPr>
          <a:xfrm>
            <a:off x="6247477" y="2155479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5" name="object 135"/>
          <p:cNvSpPr/>
          <p:nvPr/>
        </p:nvSpPr>
        <p:spPr>
          <a:xfrm>
            <a:off x="6180338" y="224516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9" y="0"/>
                </a:lnTo>
              </a:path>
            </a:pathLst>
          </a:custGeom>
          <a:ln w="338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6" name="object 136"/>
          <p:cNvSpPr/>
          <p:nvPr/>
        </p:nvSpPr>
        <p:spPr>
          <a:xfrm>
            <a:off x="6247477" y="226771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0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0" y="0"/>
                </a:lnTo>
                <a:lnTo>
                  <a:pt x="33820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7" name="object 137"/>
          <p:cNvSpPr txBox="1"/>
          <p:nvPr/>
        </p:nvSpPr>
        <p:spPr>
          <a:xfrm>
            <a:off x="540000" y="1480595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8" name="object 138"/>
          <p:cNvSpPr txBox="1">
            <a:spLocks noGrp="1"/>
          </p:cNvSpPr>
          <p:nvPr>
            <p:ph sz="half" idx="2"/>
          </p:nvPr>
        </p:nvSpPr>
        <p:spPr>
          <a:xfrm>
            <a:off x="812800" y="2103121"/>
            <a:ext cx="3900278" cy="413303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pc="-7" dirty="0"/>
              <a:t>Stack residual</a:t>
            </a:r>
            <a:r>
              <a:rPr spc="-40" dirty="0"/>
              <a:t> </a:t>
            </a:r>
            <a:r>
              <a:rPr spc="-7" dirty="0"/>
              <a:t>blocks</a:t>
            </a: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pc="-7" dirty="0"/>
              <a:t>Every residual block has  two 3x3 </a:t>
            </a:r>
            <a:r>
              <a:rPr dirty="0"/>
              <a:t>conv</a:t>
            </a:r>
            <a:r>
              <a:rPr spc="-47" dirty="0"/>
              <a:t> </a:t>
            </a:r>
            <a:r>
              <a:rPr spc="-7" dirty="0"/>
              <a:t>layers</a:t>
            </a: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pc="-7" dirty="0"/>
              <a:t>Periodically, double </a:t>
            </a:r>
            <a:r>
              <a:rPr dirty="0"/>
              <a:t>#</a:t>
            </a:r>
            <a:r>
              <a:rPr spc="-120" dirty="0"/>
              <a:t> </a:t>
            </a:r>
            <a:r>
              <a:rPr spc="-7" dirty="0"/>
              <a:t>of  filters and downsample  </a:t>
            </a:r>
            <a:r>
              <a:rPr dirty="0"/>
              <a:t>spatially </a:t>
            </a:r>
            <a:r>
              <a:rPr spc="-7" dirty="0"/>
              <a:t>using </a:t>
            </a:r>
            <a:r>
              <a:rPr dirty="0"/>
              <a:t>stride 2  </a:t>
            </a:r>
            <a:r>
              <a:rPr spc="-7" dirty="0"/>
              <a:t>(/2 in each</a:t>
            </a:r>
            <a:r>
              <a:rPr spc="-67" dirty="0"/>
              <a:t> </a:t>
            </a:r>
            <a:r>
              <a:rPr spc="-7" dirty="0"/>
              <a:t>dimension)</a:t>
            </a: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pc="-7" dirty="0"/>
              <a:t>Additional </a:t>
            </a:r>
            <a:r>
              <a:rPr dirty="0"/>
              <a:t>conv </a:t>
            </a:r>
            <a:r>
              <a:rPr spc="-7" dirty="0"/>
              <a:t>layer</a:t>
            </a:r>
            <a:r>
              <a:rPr spc="-133" dirty="0"/>
              <a:t> </a:t>
            </a:r>
            <a:r>
              <a:rPr spc="-7" dirty="0"/>
              <a:t>at  the</a:t>
            </a:r>
            <a:r>
              <a:rPr spc="-20" dirty="0"/>
              <a:t> </a:t>
            </a:r>
            <a:r>
              <a:rPr spc="-7" dirty="0"/>
              <a:t>beginning</a:t>
            </a:r>
          </a:p>
          <a:p>
            <a:pPr marL="411470" marR="82123" indent="-394537" algn="just">
              <a:lnSpc>
                <a:spcPct val="101600"/>
              </a:lnSpc>
              <a:buChar char="-"/>
              <a:tabLst>
                <a:tab pos="412316" algn="l"/>
              </a:tabLst>
            </a:pPr>
            <a:r>
              <a:rPr spc="-7" dirty="0"/>
              <a:t>No FC layers at the</a:t>
            </a:r>
            <a:r>
              <a:rPr spc="-107" dirty="0"/>
              <a:t> </a:t>
            </a:r>
            <a:r>
              <a:rPr spc="-7" dirty="0"/>
              <a:t>end  (only FC 1000 to output  </a:t>
            </a:r>
            <a:r>
              <a:rPr dirty="0"/>
              <a:t>classes)</a:t>
            </a:r>
          </a:p>
        </p:txBody>
      </p:sp>
      <p:sp>
        <p:nvSpPr>
          <p:cNvPr id="139" name="object 139"/>
          <p:cNvSpPr/>
          <p:nvPr/>
        </p:nvSpPr>
        <p:spPr>
          <a:xfrm>
            <a:off x="8241767" y="1659999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9"/>
                </a:moveTo>
                <a:lnTo>
                  <a:pt x="69126" y="2823870"/>
                </a:lnTo>
                <a:lnTo>
                  <a:pt x="129161" y="2821283"/>
                </a:lnTo>
                <a:lnTo>
                  <a:pt x="176503" y="2817338"/>
                </a:lnTo>
                <a:lnTo>
                  <a:pt x="207550" y="2812335"/>
                </a:lnTo>
                <a:lnTo>
                  <a:pt x="218699" y="2806575"/>
                </a:lnTo>
                <a:lnTo>
                  <a:pt x="218699" y="18224"/>
                </a:lnTo>
                <a:lnTo>
                  <a:pt x="181955" y="8113"/>
                </a:lnTo>
                <a:lnTo>
                  <a:pt x="121334" y="3061"/>
                </a:lnTo>
                <a:lnTo>
                  <a:pt x="42865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0" name="object 140"/>
          <p:cNvSpPr txBox="1"/>
          <p:nvPr/>
        </p:nvSpPr>
        <p:spPr>
          <a:xfrm>
            <a:off x="10392800" y="370539"/>
            <a:ext cx="1686560" cy="10306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560"/>
              </a:lnSpc>
              <a:spcBef>
                <a:spcPts val="133"/>
              </a:spcBef>
              <a:tabLst>
                <a:tab pos="617205" algn="l"/>
              </a:tabLst>
            </a:pPr>
            <a:r>
              <a:rPr sz="933" u="heavy" dirty="0">
                <a:solidFill>
                  <a:srgbClr val="37761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33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933" spc="33" dirty="0">
                <a:solidFill>
                  <a:srgbClr val="37761C"/>
                </a:solidFill>
                <a:latin typeface="Times New Roman"/>
                <a:cs typeface="Times New Roman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000" spc="-160" baseline="2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000" baseline="2777">
              <a:latin typeface="Arial"/>
              <a:cs typeface="Arial"/>
            </a:endParaRPr>
          </a:p>
          <a:p>
            <a:pPr marL="682395" marR="138003">
              <a:lnSpc>
                <a:spcPts val="1600"/>
              </a:lnSpc>
              <a:spcBef>
                <a:spcPts val="1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besides</a:t>
            </a:r>
            <a:r>
              <a:rPr sz="13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FC  1000 to  output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1333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1058367" y="1579660"/>
            <a:ext cx="993987" cy="10427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Global  average  pooling</a:t>
            </a:r>
            <a:r>
              <a:rPr sz="13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  after last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33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281764" y="481413"/>
            <a:ext cx="140667" cy="109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3" name="object 14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115</a:t>
            </a:fld>
            <a:endParaRPr sz="2667"/>
          </a:p>
        </p:txBody>
      </p:sp>
      <p:sp>
        <p:nvSpPr>
          <p:cNvPr id="145" name="object 145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46" name="object 146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/>
          <p:nvPr/>
        </p:nvSpPr>
        <p:spPr>
          <a:xfrm>
            <a:off x="8378868" y="2430538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9" y="0"/>
                </a:lnTo>
                <a:lnTo>
                  <a:pt x="1214399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378868" y="2430538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109" y="1940722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6" y="53247"/>
                </a:lnTo>
                <a:lnTo>
                  <a:pt x="28088" y="25535"/>
                </a:lnTo>
                <a:lnTo>
                  <a:pt x="58572" y="6851"/>
                </a:lnTo>
                <a:lnTo>
                  <a:pt x="95900" y="0"/>
                </a:lnTo>
                <a:lnTo>
                  <a:pt x="133229" y="6851"/>
                </a:lnTo>
                <a:lnTo>
                  <a:pt x="163712" y="25535"/>
                </a:lnTo>
                <a:lnTo>
                  <a:pt x="184264" y="53247"/>
                </a:lnTo>
                <a:lnTo>
                  <a:pt x="191801" y="87182"/>
                </a:lnTo>
                <a:lnTo>
                  <a:pt x="184264" y="121117"/>
                </a:lnTo>
                <a:lnTo>
                  <a:pt x="163712" y="148829"/>
                </a:lnTo>
                <a:lnTo>
                  <a:pt x="133229" y="167513"/>
                </a:lnTo>
                <a:lnTo>
                  <a:pt x="95900" y="174364"/>
                </a:lnTo>
                <a:lnTo>
                  <a:pt x="58572" y="167513"/>
                </a:lnTo>
                <a:lnTo>
                  <a:pt x="28088" y="148829"/>
                </a:lnTo>
                <a:lnTo>
                  <a:pt x="7536" y="121117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165685" y="1993527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38" y="35616"/>
                </a:moveTo>
                <a:lnTo>
                  <a:pt x="0" y="35616"/>
                </a:lnTo>
                <a:lnTo>
                  <a:pt x="0" y="0"/>
                </a:lnTo>
                <a:lnTo>
                  <a:pt x="33438" y="0"/>
                </a:lnTo>
                <a:lnTo>
                  <a:pt x="33438" y="35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118195" y="2056964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1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165685" y="2072914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38" y="35617"/>
                </a:moveTo>
                <a:lnTo>
                  <a:pt x="0" y="35617"/>
                </a:lnTo>
                <a:lnTo>
                  <a:pt x="0" y="0"/>
                </a:lnTo>
                <a:lnTo>
                  <a:pt x="33438" y="0"/>
                </a:lnTo>
                <a:lnTo>
                  <a:pt x="33438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9188186" y="2249537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210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167207" y="2191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65" y="0"/>
                </a:lnTo>
                <a:lnTo>
                  <a:pt x="31465" y="43200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9167207" y="2191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00"/>
                </a:moveTo>
                <a:lnTo>
                  <a:pt x="15665" y="0"/>
                </a:lnTo>
                <a:lnTo>
                  <a:pt x="0" y="43249"/>
                </a:lnTo>
                <a:lnTo>
                  <a:pt x="31465" y="432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9060354" y="4217464"/>
            <a:ext cx="255799" cy="541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184643" y="1702914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5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9163668" y="164528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1"/>
                </a:moveTo>
                <a:lnTo>
                  <a:pt x="15125" y="0"/>
                </a:lnTo>
                <a:lnTo>
                  <a:pt x="31462" y="43000"/>
                </a:lnTo>
                <a:lnTo>
                  <a:pt x="0" y="43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9163668" y="164528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2" y="43000"/>
                </a:moveTo>
                <a:lnTo>
                  <a:pt x="15125" y="0"/>
                </a:lnTo>
                <a:lnTo>
                  <a:pt x="0" y="43441"/>
                </a:lnTo>
                <a:lnTo>
                  <a:pt x="31462" y="430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303454" y="2066328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89"/>
                </a:moveTo>
                <a:lnTo>
                  <a:pt x="45912" y="1922149"/>
                </a:lnTo>
                <a:lnTo>
                  <a:pt x="91765" y="1918478"/>
                </a:lnTo>
                <a:lnTo>
                  <a:pt x="137477" y="1912448"/>
                </a:lnTo>
                <a:lnTo>
                  <a:pt x="182968" y="1904135"/>
                </a:lnTo>
                <a:lnTo>
                  <a:pt x="228155" y="1893612"/>
                </a:lnTo>
                <a:lnTo>
                  <a:pt x="272957" y="1880952"/>
                </a:lnTo>
                <a:lnTo>
                  <a:pt x="317293" y="1866229"/>
                </a:lnTo>
                <a:lnTo>
                  <a:pt x="361082" y="1849517"/>
                </a:lnTo>
                <a:lnTo>
                  <a:pt x="404241" y="1830889"/>
                </a:lnTo>
                <a:lnTo>
                  <a:pt x="446691" y="1810420"/>
                </a:lnTo>
                <a:lnTo>
                  <a:pt x="488348" y="1788182"/>
                </a:lnTo>
                <a:lnTo>
                  <a:pt x="529132" y="1764250"/>
                </a:lnTo>
                <a:lnTo>
                  <a:pt x="568962" y="1738697"/>
                </a:lnTo>
                <a:lnTo>
                  <a:pt x="607756" y="1711596"/>
                </a:lnTo>
                <a:lnTo>
                  <a:pt x="645432" y="1683022"/>
                </a:lnTo>
                <a:lnTo>
                  <a:pt x="681910" y="1653049"/>
                </a:lnTo>
                <a:lnTo>
                  <a:pt x="717107" y="1621749"/>
                </a:lnTo>
                <a:lnTo>
                  <a:pt x="750944" y="1589196"/>
                </a:lnTo>
                <a:lnTo>
                  <a:pt x="783337" y="1555465"/>
                </a:lnTo>
                <a:lnTo>
                  <a:pt x="814205" y="1520629"/>
                </a:lnTo>
                <a:lnTo>
                  <a:pt x="843469" y="1484761"/>
                </a:lnTo>
                <a:lnTo>
                  <a:pt x="871045" y="1447935"/>
                </a:lnTo>
                <a:lnTo>
                  <a:pt x="896852" y="1410226"/>
                </a:lnTo>
                <a:lnTo>
                  <a:pt x="920810" y="1371706"/>
                </a:lnTo>
                <a:lnTo>
                  <a:pt x="942836" y="1332449"/>
                </a:lnTo>
                <a:lnTo>
                  <a:pt x="962849" y="1292529"/>
                </a:lnTo>
                <a:lnTo>
                  <a:pt x="980769" y="1252019"/>
                </a:lnTo>
                <a:lnTo>
                  <a:pt x="996513" y="1210994"/>
                </a:lnTo>
                <a:lnTo>
                  <a:pt x="1010000" y="1169527"/>
                </a:lnTo>
                <a:lnTo>
                  <a:pt x="1021149" y="1127692"/>
                </a:lnTo>
                <a:lnTo>
                  <a:pt x="1029878" y="1085561"/>
                </a:lnTo>
                <a:lnTo>
                  <a:pt x="1036106" y="1043210"/>
                </a:lnTo>
                <a:lnTo>
                  <a:pt x="1039752" y="1000712"/>
                </a:lnTo>
                <a:lnTo>
                  <a:pt x="1040734" y="958139"/>
                </a:lnTo>
                <a:lnTo>
                  <a:pt x="1038800" y="912908"/>
                </a:lnTo>
                <a:lnTo>
                  <a:pt x="1033862" y="867765"/>
                </a:lnTo>
                <a:lnTo>
                  <a:pt x="1026018" y="822799"/>
                </a:lnTo>
                <a:lnTo>
                  <a:pt x="1015362" y="778097"/>
                </a:lnTo>
                <a:lnTo>
                  <a:pt x="1001992" y="733750"/>
                </a:lnTo>
                <a:lnTo>
                  <a:pt x="986003" y="689844"/>
                </a:lnTo>
                <a:lnTo>
                  <a:pt x="967491" y="646468"/>
                </a:lnTo>
                <a:lnTo>
                  <a:pt x="946553" y="603711"/>
                </a:lnTo>
                <a:lnTo>
                  <a:pt x="923284" y="561661"/>
                </a:lnTo>
                <a:lnTo>
                  <a:pt x="897781" y="520407"/>
                </a:lnTo>
                <a:lnTo>
                  <a:pt x="870139" y="480036"/>
                </a:lnTo>
                <a:lnTo>
                  <a:pt x="840454" y="440637"/>
                </a:lnTo>
                <a:lnTo>
                  <a:pt x="808823" y="402299"/>
                </a:lnTo>
                <a:lnTo>
                  <a:pt x="775342" y="365109"/>
                </a:lnTo>
                <a:lnTo>
                  <a:pt x="740107" y="329157"/>
                </a:lnTo>
                <a:lnTo>
                  <a:pt x="703214" y="294530"/>
                </a:lnTo>
                <a:lnTo>
                  <a:pt x="664758" y="261317"/>
                </a:lnTo>
                <a:lnTo>
                  <a:pt x="624837" y="229606"/>
                </a:lnTo>
                <a:lnTo>
                  <a:pt x="583545" y="199487"/>
                </a:lnTo>
                <a:lnTo>
                  <a:pt x="540980" y="171046"/>
                </a:lnTo>
                <a:lnTo>
                  <a:pt x="497237" y="144372"/>
                </a:lnTo>
                <a:lnTo>
                  <a:pt x="452412" y="119555"/>
                </a:lnTo>
                <a:lnTo>
                  <a:pt x="406602" y="96681"/>
                </a:lnTo>
                <a:lnTo>
                  <a:pt x="359901" y="75840"/>
                </a:lnTo>
                <a:lnTo>
                  <a:pt x="312407" y="57121"/>
                </a:lnTo>
                <a:lnTo>
                  <a:pt x="264216" y="40610"/>
                </a:lnTo>
                <a:lnTo>
                  <a:pt x="215423" y="26397"/>
                </a:lnTo>
                <a:lnTo>
                  <a:pt x="166124" y="14570"/>
                </a:lnTo>
                <a:lnTo>
                  <a:pt x="116417" y="5217"/>
                </a:lnTo>
                <a:lnTo>
                  <a:pt x="91440" y="1496"/>
                </a:lnTo>
                <a:lnTo>
                  <a:pt x="89356" y="1213"/>
                </a:lnTo>
                <a:lnTo>
                  <a:pt x="87271" y="937"/>
                </a:lnTo>
                <a:lnTo>
                  <a:pt x="85185" y="667"/>
                </a:lnTo>
                <a:lnTo>
                  <a:pt x="7987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282215" y="2011757"/>
            <a:ext cx="143053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378868" y="312557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9" y="0"/>
                </a:lnTo>
                <a:lnTo>
                  <a:pt x="1214399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378868" y="3125571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65" y="2891371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167490" y="28337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167490" y="28337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378366" y="3820588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9" y="0"/>
                </a:lnTo>
                <a:lnTo>
                  <a:pt x="1214399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8378366" y="3820587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66" y="3586387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9167291" y="352875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45"/>
                </a:moveTo>
                <a:lnTo>
                  <a:pt x="0" y="43204"/>
                </a:lnTo>
                <a:lnTo>
                  <a:pt x="15788" y="0"/>
                </a:lnTo>
                <a:lnTo>
                  <a:pt x="31465" y="4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9167291" y="352875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45"/>
                </a:moveTo>
                <a:lnTo>
                  <a:pt x="15788" y="0"/>
                </a:lnTo>
                <a:lnTo>
                  <a:pt x="0" y="43204"/>
                </a:lnTo>
                <a:lnTo>
                  <a:pt x="31465" y="4324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7940568" y="4604973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13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13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116</a:t>
            </a:fld>
            <a:endParaRPr sz="2667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12634" y="2311063"/>
            <a:ext cx="3745653" cy="13282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(ResNet-50+), use “bottleneck”  layer to improve efficiency  (similar to</a:t>
            </a:r>
            <a:r>
              <a:rPr sz="21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3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43768" y="1313373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/>
          <p:nvPr/>
        </p:nvSpPr>
        <p:spPr>
          <a:xfrm>
            <a:off x="8378868" y="2430538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9" y="0"/>
                </a:lnTo>
                <a:lnTo>
                  <a:pt x="1214399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378868" y="2430538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109" y="1940722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6" y="53247"/>
                </a:lnTo>
                <a:lnTo>
                  <a:pt x="28088" y="25535"/>
                </a:lnTo>
                <a:lnTo>
                  <a:pt x="58572" y="6851"/>
                </a:lnTo>
                <a:lnTo>
                  <a:pt x="95900" y="0"/>
                </a:lnTo>
                <a:lnTo>
                  <a:pt x="133229" y="6851"/>
                </a:lnTo>
                <a:lnTo>
                  <a:pt x="163712" y="25535"/>
                </a:lnTo>
                <a:lnTo>
                  <a:pt x="184264" y="53247"/>
                </a:lnTo>
                <a:lnTo>
                  <a:pt x="191801" y="87182"/>
                </a:lnTo>
                <a:lnTo>
                  <a:pt x="184264" y="121117"/>
                </a:lnTo>
                <a:lnTo>
                  <a:pt x="163712" y="148829"/>
                </a:lnTo>
                <a:lnTo>
                  <a:pt x="133229" y="167513"/>
                </a:lnTo>
                <a:lnTo>
                  <a:pt x="95900" y="174364"/>
                </a:lnTo>
                <a:lnTo>
                  <a:pt x="58572" y="167513"/>
                </a:lnTo>
                <a:lnTo>
                  <a:pt x="28088" y="148829"/>
                </a:lnTo>
                <a:lnTo>
                  <a:pt x="7536" y="121117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165685" y="1993527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38" y="35616"/>
                </a:moveTo>
                <a:lnTo>
                  <a:pt x="0" y="35616"/>
                </a:lnTo>
                <a:lnTo>
                  <a:pt x="0" y="0"/>
                </a:lnTo>
                <a:lnTo>
                  <a:pt x="33438" y="0"/>
                </a:lnTo>
                <a:lnTo>
                  <a:pt x="33438" y="35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118195" y="2056964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1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165685" y="2072914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38" y="35617"/>
                </a:moveTo>
                <a:lnTo>
                  <a:pt x="0" y="35617"/>
                </a:lnTo>
                <a:lnTo>
                  <a:pt x="0" y="0"/>
                </a:lnTo>
                <a:lnTo>
                  <a:pt x="33438" y="0"/>
                </a:lnTo>
                <a:lnTo>
                  <a:pt x="33438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9188186" y="2249537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210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167207" y="2191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65" y="0"/>
                </a:lnTo>
                <a:lnTo>
                  <a:pt x="31465" y="43200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9167207" y="219190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00"/>
                </a:moveTo>
                <a:lnTo>
                  <a:pt x="15665" y="0"/>
                </a:lnTo>
                <a:lnTo>
                  <a:pt x="0" y="43249"/>
                </a:lnTo>
                <a:lnTo>
                  <a:pt x="31465" y="432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9060354" y="4217464"/>
            <a:ext cx="255799" cy="541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9184643" y="1702914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5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9163668" y="164528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1"/>
                </a:moveTo>
                <a:lnTo>
                  <a:pt x="15125" y="0"/>
                </a:lnTo>
                <a:lnTo>
                  <a:pt x="31462" y="43000"/>
                </a:lnTo>
                <a:lnTo>
                  <a:pt x="0" y="43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9163668" y="164528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62" y="43000"/>
                </a:moveTo>
                <a:lnTo>
                  <a:pt x="15125" y="0"/>
                </a:lnTo>
                <a:lnTo>
                  <a:pt x="0" y="43441"/>
                </a:lnTo>
                <a:lnTo>
                  <a:pt x="31462" y="4300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303454" y="2066328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89"/>
                </a:moveTo>
                <a:lnTo>
                  <a:pt x="45912" y="1922149"/>
                </a:lnTo>
                <a:lnTo>
                  <a:pt x="91765" y="1918478"/>
                </a:lnTo>
                <a:lnTo>
                  <a:pt x="137477" y="1912448"/>
                </a:lnTo>
                <a:lnTo>
                  <a:pt x="182968" y="1904135"/>
                </a:lnTo>
                <a:lnTo>
                  <a:pt x="228155" y="1893612"/>
                </a:lnTo>
                <a:lnTo>
                  <a:pt x="272957" y="1880952"/>
                </a:lnTo>
                <a:lnTo>
                  <a:pt x="317293" y="1866229"/>
                </a:lnTo>
                <a:lnTo>
                  <a:pt x="361082" y="1849517"/>
                </a:lnTo>
                <a:lnTo>
                  <a:pt x="404241" y="1830889"/>
                </a:lnTo>
                <a:lnTo>
                  <a:pt x="446691" y="1810420"/>
                </a:lnTo>
                <a:lnTo>
                  <a:pt x="488348" y="1788182"/>
                </a:lnTo>
                <a:lnTo>
                  <a:pt x="529132" y="1764250"/>
                </a:lnTo>
                <a:lnTo>
                  <a:pt x="568962" y="1738697"/>
                </a:lnTo>
                <a:lnTo>
                  <a:pt x="607756" y="1711596"/>
                </a:lnTo>
                <a:lnTo>
                  <a:pt x="645432" y="1683022"/>
                </a:lnTo>
                <a:lnTo>
                  <a:pt x="681910" y="1653049"/>
                </a:lnTo>
                <a:lnTo>
                  <a:pt x="717107" y="1621749"/>
                </a:lnTo>
                <a:lnTo>
                  <a:pt x="750944" y="1589196"/>
                </a:lnTo>
                <a:lnTo>
                  <a:pt x="783337" y="1555465"/>
                </a:lnTo>
                <a:lnTo>
                  <a:pt x="814205" y="1520629"/>
                </a:lnTo>
                <a:lnTo>
                  <a:pt x="843469" y="1484761"/>
                </a:lnTo>
                <a:lnTo>
                  <a:pt x="871045" y="1447935"/>
                </a:lnTo>
                <a:lnTo>
                  <a:pt x="896852" y="1410226"/>
                </a:lnTo>
                <a:lnTo>
                  <a:pt x="920810" y="1371706"/>
                </a:lnTo>
                <a:lnTo>
                  <a:pt x="942836" y="1332449"/>
                </a:lnTo>
                <a:lnTo>
                  <a:pt x="962849" y="1292529"/>
                </a:lnTo>
                <a:lnTo>
                  <a:pt x="980769" y="1252019"/>
                </a:lnTo>
                <a:lnTo>
                  <a:pt x="996513" y="1210994"/>
                </a:lnTo>
                <a:lnTo>
                  <a:pt x="1010000" y="1169527"/>
                </a:lnTo>
                <a:lnTo>
                  <a:pt x="1021149" y="1127692"/>
                </a:lnTo>
                <a:lnTo>
                  <a:pt x="1029878" y="1085561"/>
                </a:lnTo>
                <a:lnTo>
                  <a:pt x="1036106" y="1043210"/>
                </a:lnTo>
                <a:lnTo>
                  <a:pt x="1039752" y="1000712"/>
                </a:lnTo>
                <a:lnTo>
                  <a:pt x="1040734" y="958139"/>
                </a:lnTo>
                <a:lnTo>
                  <a:pt x="1038800" y="912908"/>
                </a:lnTo>
                <a:lnTo>
                  <a:pt x="1033862" y="867765"/>
                </a:lnTo>
                <a:lnTo>
                  <a:pt x="1026018" y="822799"/>
                </a:lnTo>
                <a:lnTo>
                  <a:pt x="1015362" y="778097"/>
                </a:lnTo>
                <a:lnTo>
                  <a:pt x="1001992" y="733750"/>
                </a:lnTo>
                <a:lnTo>
                  <a:pt x="986003" y="689844"/>
                </a:lnTo>
                <a:lnTo>
                  <a:pt x="967491" y="646468"/>
                </a:lnTo>
                <a:lnTo>
                  <a:pt x="946553" y="603711"/>
                </a:lnTo>
                <a:lnTo>
                  <a:pt x="923284" y="561661"/>
                </a:lnTo>
                <a:lnTo>
                  <a:pt x="897781" y="520407"/>
                </a:lnTo>
                <a:lnTo>
                  <a:pt x="870139" y="480036"/>
                </a:lnTo>
                <a:lnTo>
                  <a:pt x="840454" y="440637"/>
                </a:lnTo>
                <a:lnTo>
                  <a:pt x="808823" y="402299"/>
                </a:lnTo>
                <a:lnTo>
                  <a:pt x="775342" y="365109"/>
                </a:lnTo>
                <a:lnTo>
                  <a:pt x="740107" y="329157"/>
                </a:lnTo>
                <a:lnTo>
                  <a:pt x="703214" y="294530"/>
                </a:lnTo>
                <a:lnTo>
                  <a:pt x="664758" y="261317"/>
                </a:lnTo>
                <a:lnTo>
                  <a:pt x="624837" y="229606"/>
                </a:lnTo>
                <a:lnTo>
                  <a:pt x="583545" y="199487"/>
                </a:lnTo>
                <a:lnTo>
                  <a:pt x="540980" y="171046"/>
                </a:lnTo>
                <a:lnTo>
                  <a:pt x="497237" y="144372"/>
                </a:lnTo>
                <a:lnTo>
                  <a:pt x="452412" y="119555"/>
                </a:lnTo>
                <a:lnTo>
                  <a:pt x="406602" y="96681"/>
                </a:lnTo>
                <a:lnTo>
                  <a:pt x="359901" y="75840"/>
                </a:lnTo>
                <a:lnTo>
                  <a:pt x="312407" y="57121"/>
                </a:lnTo>
                <a:lnTo>
                  <a:pt x="264216" y="40610"/>
                </a:lnTo>
                <a:lnTo>
                  <a:pt x="215423" y="26397"/>
                </a:lnTo>
                <a:lnTo>
                  <a:pt x="166124" y="14570"/>
                </a:lnTo>
                <a:lnTo>
                  <a:pt x="116417" y="5217"/>
                </a:lnTo>
                <a:lnTo>
                  <a:pt x="91440" y="1496"/>
                </a:lnTo>
                <a:lnTo>
                  <a:pt x="89356" y="1213"/>
                </a:lnTo>
                <a:lnTo>
                  <a:pt x="87271" y="937"/>
                </a:lnTo>
                <a:lnTo>
                  <a:pt x="85185" y="667"/>
                </a:lnTo>
                <a:lnTo>
                  <a:pt x="7987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282215" y="2011757"/>
            <a:ext cx="143053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378868" y="312557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9" y="0"/>
                </a:lnTo>
                <a:lnTo>
                  <a:pt x="1214399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378868" y="3125571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65" y="2891371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167490" y="28337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4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167490" y="28337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4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378366" y="3820588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9" y="0"/>
                </a:lnTo>
                <a:lnTo>
                  <a:pt x="1214399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8378366" y="3820587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66" y="3586387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9167291" y="352875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45"/>
                </a:moveTo>
                <a:lnTo>
                  <a:pt x="0" y="43204"/>
                </a:lnTo>
                <a:lnTo>
                  <a:pt x="15788" y="0"/>
                </a:lnTo>
                <a:lnTo>
                  <a:pt x="31465" y="4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9167291" y="352875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45"/>
                </a:moveTo>
                <a:lnTo>
                  <a:pt x="15788" y="0"/>
                </a:lnTo>
                <a:lnTo>
                  <a:pt x="0" y="43204"/>
                </a:lnTo>
                <a:lnTo>
                  <a:pt x="31465" y="4324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7940568" y="4604973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13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13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634" y="2311063"/>
            <a:ext cx="3745653" cy="13282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(ResNet-50+), use “bottleneck”  layer to improve efficiency  (similar to</a:t>
            </a:r>
            <a:r>
              <a:rPr sz="21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33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85901" y="3883118"/>
            <a:ext cx="200744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  to project to  28x28x64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85133" y="2968718"/>
            <a:ext cx="2496819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operates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over  only 64 feature</a:t>
            </a:r>
            <a:r>
              <a:rPr sz="1867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maps</a:t>
            </a:r>
            <a:endParaRPr sz="18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93301" y="2130518"/>
            <a:ext cx="2704252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back to 256 feature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maps  (28x28x256)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51665" y="2789771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6830690" y="27321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6830690" y="27321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6851466" y="3666321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4">
                <a:moveTo>
                  <a:pt x="0" y="175649"/>
                </a:moveTo>
                <a:lnTo>
                  <a:pt x="22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6830791" y="36086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45"/>
                </a:moveTo>
                <a:lnTo>
                  <a:pt x="0" y="43204"/>
                </a:lnTo>
                <a:lnTo>
                  <a:pt x="15788" y="0"/>
                </a:lnTo>
                <a:lnTo>
                  <a:pt x="31465" y="432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6830791" y="36086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45"/>
                </a:moveTo>
                <a:lnTo>
                  <a:pt x="15788" y="0"/>
                </a:lnTo>
                <a:lnTo>
                  <a:pt x="0" y="43204"/>
                </a:lnTo>
                <a:lnTo>
                  <a:pt x="31465" y="4324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5293300" y="1313373"/>
            <a:ext cx="3870960" cy="8430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>
              <a:latin typeface="Arial"/>
              <a:cs typeface="Arial"/>
            </a:endParaRPr>
          </a:p>
          <a:p>
            <a:pPr marR="215048" algn="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  <a:p>
            <a:pPr marL="16933">
              <a:spcBef>
                <a:spcPts val="41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256 filters</a:t>
            </a:r>
            <a:r>
              <a:rPr sz="1867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projects</a:t>
            </a:r>
            <a:endParaRPr sz="18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117</a:t>
            </a:fld>
            <a:endParaRPr sz="2667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367" y="1536376"/>
            <a:ext cx="9144000" cy="33615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5344872" algn="ctr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Training ResNet in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practice: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>
              <a:latin typeface="Times New Roman"/>
              <a:cs typeface="Times New Roman"/>
            </a:endParaRPr>
          </a:p>
          <a:p>
            <a:pPr marL="626518" indent="-406390"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Batch Normalization after every CONV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Xavier/2 initialization from He et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al.</a:t>
            </a:r>
            <a:endParaRPr sz="240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SGD </a:t>
            </a:r>
            <a:r>
              <a:rPr sz="2400" dirty="0">
                <a:latin typeface="Arial"/>
                <a:cs typeface="Arial"/>
              </a:rPr>
              <a:t>+ </a:t>
            </a:r>
            <a:r>
              <a:rPr sz="2400" spc="-7" dirty="0">
                <a:latin typeface="Arial"/>
                <a:cs typeface="Arial"/>
              </a:rPr>
              <a:t>Momentum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(0.9)</a:t>
            </a:r>
            <a:endParaRPr sz="240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Learning rate: 0.1, divided by 10 when </a:t>
            </a:r>
            <a:r>
              <a:rPr sz="2400" dirty="0">
                <a:latin typeface="Arial"/>
                <a:cs typeface="Arial"/>
              </a:rPr>
              <a:t>validation </a:t>
            </a:r>
            <a:r>
              <a:rPr sz="2400" spc="-7" dirty="0">
                <a:latin typeface="Arial"/>
                <a:cs typeface="Arial"/>
              </a:rPr>
              <a:t>error</a:t>
            </a:r>
            <a:r>
              <a:rPr sz="2400" spc="-9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plateaus</a:t>
            </a:r>
            <a:endParaRPr sz="240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Mini-batch </a:t>
            </a:r>
            <a:r>
              <a:rPr sz="2400" dirty="0">
                <a:latin typeface="Arial"/>
                <a:cs typeface="Arial"/>
              </a:rPr>
              <a:t>size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256</a:t>
            </a:r>
            <a:endParaRPr sz="240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Weight decay of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1e-5</a:t>
            </a:r>
            <a:endParaRPr sz="240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 dropout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118</a:t>
            </a:fld>
            <a:endParaRPr sz="2667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4" y="1513862"/>
            <a:ext cx="4357793" cy="33368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Experimental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Results</a:t>
            </a:r>
            <a:endParaRPr sz="2133">
              <a:latin typeface="Arial"/>
              <a:cs typeface="Arial"/>
            </a:endParaRPr>
          </a:p>
          <a:p>
            <a:pPr marL="626518" marR="6773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Able to train </a:t>
            </a:r>
            <a:r>
              <a:rPr sz="2133" dirty="0">
                <a:latin typeface="Arial"/>
                <a:cs typeface="Arial"/>
              </a:rPr>
              <a:t>very </a:t>
            </a:r>
            <a:r>
              <a:rPr sz="2133" spc="-7" dirty="0">
                <a:latin typeface="Arial"/>
                <a:cs typeface="Arial"/>
              </a:rPr>
              <a:t>deep  networks without degrading  (152 layers on ImageNet, 1202  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Cifar)</a:t>
            </a:r>
            <a:endParaRPr sz="2133">
              <a:latin typeface="Arial"/>
              <a:cs typeface="Arial"/>
            </a:endParaRPr>
          </a:p>
          <a:p>
            <a:pPr marL="626518" marR="93978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Deeper networks now achieve  lowing training error as  expected</a:t>
            </a:r>
            <a:endParaRPr sz="2133">
              <a:latin typeface="Arial"/>
              <a:cs typeface="Arial"/>
            </a:endParaRPr>
          </a:p>
          <a:p>
            <a:pPr marL="626518" marR="107524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Swept 1st place in all ILSVRC  and COCO 2015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competitions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8679" y="1775937"/>
            <a:ext cx="5604869" cy="2465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130116" y="1737150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25" y="0"/>
                </a:lnTo>
                <a:lnTo>
                  <a:pt x="5064625" y="2065224"/>
                </a:lnTo>
                <a:lnTo>
                  <a:pt x="0" y="2065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119</a:t>
            </a:fld>
            <a:endParaRPr sz="2667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3376" y="3025141"/>
            <a:ext cx="5405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solidFill>
                  <a:srgbClr val="FFFFFF"/>
                </a:solidFill>
              </a:rPr>
              <a:t>Learning </a:t>
            </a:r>
            <a:r>
              <a:rPr spc="-275" dirty="0">
                <a:solidFill>
                  <a:srgbClr val="FFFFFF"/>
                </a:solidFill>
              </a:rPr>
              <a:t>Visual</a:t>
            </a:r>
            <a:r>
              <a:rPr spc="-434" dirty="0">
                <a:solidFill>
                  <a:srgbClr val="FFFFFF"/>
                </a:solidFill>
              </a:rPr>
              <a:t> </a:t>
            </a:r>
            <a:r>
              <a:rPr spc="-290" dirty="0">
                <a:solidFill>
                  <a:srgbClr val="FFFFFF"/>
                </a:solidFill>
              </a:rPr>
              <a:t>Features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4628727" cy="143372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[He et al.,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4" y="1513862"/>
            <a:ext cx="25874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Experimental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Results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732" y="1844061"/>
            <a:ext cx="4143587" cy="300349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6773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Able to train </a:t>
            </a:r>
            <a:r>
              <a:rPr sz="2133" dirty="0">
                <a:latin typeface="Arial"/>
                <a:cs typeface="Arial"/>
              </a:rPr>
              <a:t>very </a:t>
            </a:r>
            <a:r>
              <a:rPr sz="2133" spc="-7" dirty="0">
                <a:latin typeface="Arial"/>
                <a:cs typeface="Arial"/>
              </a:rPr>
              <a:t>deep  networks without degrading  (152 layers on ImageNet, 1202  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Cifar)</a:t>
            </a:r>
            <a:endParaRPr sz="2133">
              <a:latin typeface="Arial"/>
              <a:cs typeface="Arial"/>
            </a:endParaRPr>
          </a:p>
          <a:p>
            <a:pPr marL="411470" marR="9397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Deeper networks now achieve  lowing training error as  expected</a:t>
            </a:r>
            <a:endParaRPr sz="2133">
              <a:latin typeface="Arial"/>
              <a:cs typeface="Arial"/>
            </a:endParaRPr>
          </a:p>
          <a:p>
            <a:pPr marL="411470" marR="107524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Swept 1st place in all ILSVRC  and COCO 2015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competitions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8679" y="1775937"/>
            <a:ext cx="5604869" cy="2465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130116" y="1737150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25" y="0"/>
                </a:lnTo>
                <a:lnTo>
                  <a:pt x="5064625" y="2065224"/>
                </a:lnTo>
                <a:lnTo>
                  <a:pt x="0" y="20652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5394201" y="4682574"/>
            <a:ext cx="5569372" cy="111047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 2015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(3.6% 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 -- better than “human  performance”! (Russakovsky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2014)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120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9054" y="1241500"/>
            <a:ext cx="8146263" cy="442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5978" y="5874680"/>
            <a:ext cx="3540145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60432" y="1071299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9" y="0"/>
                </a:lnTo>
                <a:lnTo>
                  <a:pt x="2958899" y="544499"/>
                </a:lnTo>
                <a:lnTo>
                  <a:pt x="0" y="54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034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sp>
        <p:nvSpPr>
          <p:cNvPr id="6" name="object 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121</a:t>
            </a:fld>
            <a:endParaRPr sz="2667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122</a:t>
            </a:fld>
            <a:endParaRPr sz="2667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4" y="354411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4" y="354411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5173332" y="608296"/>
            <a:ext cx="39928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Inception-v4: Resnet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Inception!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5107" y="1029483"/>
            <a:ext cx="145325" cy="389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123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91367" y="248695"/>
            <a:ext cx="1750060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</a:rPr>
              <a:t>VGG: Highest  memory,</a:t>
            </a:r>
            <a:r>
              <a:rPr sz="2133" spc="-120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most  operations</a:t>
            </a:r>
            <a:endParaRPr sz="2133"/>
          </a:p>
        </p:txBody>
      </p:sp>
      <p:sp>
        <p:nvSpPr>
          <p:cNvPr id="6" name="object 6"/>
          <p:cNvSpPr/>
          <p:nvPr/>
        </p:nvSpPr>
        <p:spPr>
          <a:xfrm>
            <a:off x="10634107" y="1298032"/>
            <a:ext cx="145325" cy="389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124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9401" y="174829"/>
            <a:ext cx="1629833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</a:rPr>
              <a:t>GoogLeNet:  most</a:t>
            </a:r>
            <a:r>
              <a:rPr sz="2133" spc="-120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efficient</a:t>
            </a:r>
            <a:endParaRPr sz="2133"/>
          </a:p>
        </p:txBody>
      </p:sp>
      <p:sp>
        <p:nvSpPr>
          <p:cNvPr id="6" name="object 6"/>
          <p:cNvSpPr/>
          <p:nvPr/>
        </p:nvSpPr>
        <p:spPr>
          <a:xfrm>
            <a:off x="6957194" y="945266"/>
            <a:ext cx="41487" cy="1286933"/>
          </a:xfrm>
          <a:custGeom>
            <a:avLst/>
            <a:gdLst/>
            <a:ahLst/>
            <a:cxnLst/>
            <a:rect l="l" t="t" r="r" b="b"/>
            <a:pathLst>
              <a:path w="31114" h="965200">
                <a:moveTo>
                  <a:pt x="30579" y="0"/>
                </a:moveTo>
                <a:lnTo>
                  <a:pt x="0" y="96485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902561" y="2217713"/>
            <a:ext cx="109265" cy="14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125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9401" y="174828"/>
            <a:ext cx="3658447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</a:rPr>
              <a:t>AlexNet:</a:t>
            </a:r>
            <a:endParaRPr sz="2133"/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</a:rPr>
              <a:t>Smaller </a:t>
            </a:r>
            <a:r>
              <a:rPr sz="2133" dirty="0">
                <a:solidFill>
                  <a:srgbClr val="0000FF"/>
                </a:solidFill>
              </a:rPr>
              <a:t>compute, still</a:t>
            </a:r>
            <a:r>
              <a:rPr sz="2133" spc="-140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memory  heavy, lower</a:t>
            </a:r>
            <a:r>
              <a:rPr sz="2133" spc="-27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accuracy</a:t>
            </a:r>
            <a:endParaRPr sz="2133"/>
          </a:p>
        </p:txBody>
      </p:sp>
      <p:sp>
        <p:nvSpPr>
          <p:cNvPr id="6" name="object 6"/>
          <p:cNvSpPr/>
          <p:nvPr/>
        </p:nvSpPr>
        <p:spPr>
          <a:xfrm>
            <a:off x="6880353" y="1247099"/>
            <a:ext cx="117687" cy="2241973"/>
          </a:xfrm>
          <a:custGeom>
            <a:avLst/>
            <a:gdLst/>
            <a:ahLst/>
            <a:cxnLst/>
            <a:rect l="l" t="t" r="r" b="b"/>
            <a:pathLst>
              <a:path w="88264" h="1681480">
                <a:moveTo>
                  <a:pt x="88210" y="0"/>
                </a:moveTo>
                <a:lnTo>
                  <a:pt x="0" y="168105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825756" y="3473611"/>
            <a:ext cx="109192" cy="142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126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3" y="1163433"/>
            <a:ext cx="10896021" cy="3911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51034" y="354411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9401" y="174828"/>
            <a:ext cx="4098713" cy="9934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</a:rPr>
              <a:t>ResNet:</a:t>
            </a:r>
            <a:endParaRPr sz="2133"/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</a:rPr>
              <a:t>Moderate efficiency depending on  model, highest</a:t>
            </a:r>
            <a:r>
              <a:rPr sz="2133" spc="-27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accuracy</a:t>
            </a:r>
            <a:endParaRPr sz="2133"/>
          </a:p>
        </p:txBody>
      </p:sp>
      <p:sp>
        <p:nvSpPr>
          <p:cNvPr id="6" name="object 6"/>
          <p:cNvSpPr/>
          <p:nvPr/>
        </p:nvSpPr>
        <p:spPr>
          <a:xfrm>
            <a:off x="7557600" y="1242200"/>
            <a:ext cx="387773" cy="259080"/>
          </a:xfrm>
          <a:custGeom>
            <a:avLst/>
            <a:gdLst/>
            <a:ahLst/>
            <a:cxnLst/>
            <a:rect l="l" t="t" r="r" b="b"/>
            <a:pathLst>
              <a:path w="290829" h="194309">
                <a:moveTo>
                  <a:pt x="0" y="0"/>
                </a:moveTo>
                <a:lnTo>
                  <a:pt x="290408" y="19368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7908833" y="1452836"/>
            <a:ext cx="144575" cy="124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127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627" y="1177311"/>
            <a:ext cx="11673927" cy="3931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34" y="354411"/>
            <a:ext cx="77944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Forward pass time and power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consumption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864481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128</a:t>
            </a:fld>
            <a:endParaRPr sz="2667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7" y="5117851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solidFill>
                  <a:srgbClr val="FFFFFF"/>
                </a:solidFill>
              </a:rPr>
              <a:t>An </a:t>
            </a:r>
            <a:r>
              <a:rPr spc="-80" dirty="0">
                <a:solidFill>
                  <a:srgbClr val="FFFFFF"/>
                </a:solidFill>
              </a:rPr>
              <a:t>Architecture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355" dirty="0">
                <a:solidFill>
                  <a:srgbClr val="FFFFFF"/>
                </a:solidFill>
              </a:rPr>
              <a:t>Many</a:t>
            </a:r>
            <a:r>
              <a:rPr spc="-7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732535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/>
              <a:t>Fully </a:t>
            </a:r>
            <a:r>
              <a:rPr sz="4200" spc="-160" dirty="0"/>
              <a:t>Connected </a:t>
            </a:r>
            <a:r>
              <a:rPr sz="4200" spc="-105" dirty="0"/>
              <a:t>Neural</a:t>
            </a:r>
            <a:r>
              <a:rPr sz="4200" spc="340" dirty="0"/>
              <a:t> </a:t>
            </a:r>
            <a:r>
              <a:rPr sz="4200" spc="25" dirty="0"/>
              <a:t>Network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3044951" y="1322832"/>
            <a:ext cx="6096000" cy="4925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092" y="273811"/>
            <a:ext cx="828103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An </a:t>
            </a:r>
            <a:r>
              <a:rPr sz="4200" spc="-75" dirty="0"/>
              <a:t>Architecture </a:t>
            </a:r>
            <a:r>
              <a:rPr sz="4200" spc="25" dirty="0"/>
              <a:t>for </a:t>
            </a:r>
            <a:r>
              <a:rPr sz="4200" spc="-340" dirty="0"/>
              <a:t>Many</a:t>
            </a:r>
            <a:r>
              <a:rPr sz="4200" spc="-710" dirty="0"/>
              <a:t> </a:t>
            </a:r>
            <a:r>
              <a:rPr sz="4200" spc="-155" dirty="0"/>
              <a:t>Applications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573023" y="1322832"/>
            <a:ext cx="7943088" cy="373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45423" y="1990344"/>
            <a:ext cx="3249168" cy="3060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9899" y="5135371"/>
            <a:ext cx="567118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345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Object </a:t>
            </a:r>
            <a:r>
              <a:rPr sz="2400" spc="-100" dirty="0">
                <a:latin typeface="Arial"/>
                <a:cs typeface="Arial"/>
              </a:rPr>
              <a:t>detection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10" dirty="0">
                <a:latin typeface="Arial"/>
                <a:cs typeface="Arial"/>
              </a:rPr>
              <a:t>R-CNNs  </a:t>
            </a:r>
            <a:r>
              <a:rPr sz="2400" spc="-165" dirty="0">
                <a:latin typeface="Arial"/>
                <a:cs typeface="Arial"/>
              </a:rPr>
              <a:t>Segmentation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35" dirty="0">
                <a:latin typeface="Arial"/>
                <a:cs typeface="Arial"/>
              </a:rPr>
              <a:t>fully </a:t>
            </a:r>
            <a:r>
              <a:rPr sz="2400" spc="-125" dirty="0">
                <a:latin typeface="Arial"/>
                <a:cs typeface="Arial"/>
              </a:rPr>
              <a:t>convolutional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1117600">
              <a:lnSpc>
                <a:spcPts val="2810"/>
              </a:lnSpc>
            </a:pPr>
            <a:r>
              <a:rPr sz="2400" spc="-229" dirty="0">
                <a:latin typeface="Arial"/>
                <a:cs typeface="Arial"/>
              </a:rPr>
              <a:t>Image </a:t>
            </a:r>
            <a:r>
              <a:rPr sz="2400" spc="-145" dirty="0">
                <a:latin typeface="Arial"/>
                <a:cs typeface="Arial"/>
              </a:rPr>
              <a:t>captioning </a:t>
            </a:r>
            <a:r>
              <a:rPr sz="2400" spc="-60" dirty="0">
                <a:latin typeface="Arial"/>
                <a:cs typeface="Arial"/>
              </a:rPr>
              <a:t>with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RNNs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16289" y="1548218"/>
            <a:ext cx="3103245" cy="3774440"/>
          </a:xfrm>
          <a:custGeom>
            <a:avLst/>
            <a:gdLst/>
            <a:ahLst/>
            <a:cxnLst/>
            <a:rect l="l" t="t" r="r" b="b"/>
            <a:pathLst>
              <a:path w="3103245" h="3774440">
                <a:moveTo>
                  <a:pt x="0" y="517124"/>
                </a:moveTo>
                <a:lnTo>
                  <a:pt x="2113" y="470055"/>
                </a:lnTo>
                <a:lnTo>
                  <a:pt x="8331" y="424170"/>
                </a:lnTo>
                <a:lnTo>
                  <a:pt x="18472" y="379652"/>
                </a:lnTo>
                <a:lnTo>
                  <a:pt x="32352" y="336682"/>
                </a:lnTo>
                <a:lnTo>
                  <a:pt x="49790" y="295445"/>
                </a:lnTo>
                <a:lnTo>
                  <a:pt x="70602" y="256121"/>
                </a:lnTo>
                <a:lnTo>
                  <a:pt x="94607" y="218894"/>
                </a:lnTo>
                <a:lnTo>
                  <a:pt x="121621" y="183947"/>
                </a:lnTo>
                <a:lnTo>
                  <a:pt x="151462" y="151462"/>
                </a:lnTo>
                <a:lnTo>
                  <a:pt x="183947" y="121621"/>
                </a:lnTo>
                <a:lnTo>
                  <a:pt x="218894" y="94607"/>
                </a:lnTo>
                <a:lnTo>
                  <a:pt x="256121" y="70602"/>
                </a:lnTo>
                <a:lnTo>
                  <a:pt x="295445" y="49790"/>
                </a:lnTo>
                <a:lnTo>
                  <a:pt x="336682" y="32352"/>
                </a:lnTo>
                <a:lnTo>
                  <a:pt x="379652" y="18472"/>
                </a:lnTo>
                <a:lnTo>
                  <a:pt x="424170" y="8331"/>
                </a:lnTo>
                <a:lnTo>
                  <a:pt x="470055" y="2113"/>
                </a:lnTo>
                <a:lnTo>
                  <a:pt x="517124" y="0"/>
                </a:lnTo>
                <a:lnTo>
                  <a:pt x="2585551" y="0"/>
                </a:lnTo>
                <a:lnTo>
                  <a:pt x="2632620" y="2113"/>
                </a:lnTo>
                <a:lnTo>
                  <a:pt x="2678505" y="8331"/>
                </a:lnTo>
                <a:lnTo>
                  <a:pt x="2723023" y="18472"/>
                </a:lnTo>
                <a:lnTo>
                  <a:pt x="2765992" y="32352"/>
                </a:lnTo>
                <a:lnTo>
                  <a:pt x="2807229" y="49790"/>
                </a:lnTo>
                <a:lnTo>
                  <a:pt x="2846553" y="70602"/>
                </a:lnTo>
                <a:lnTo>
                  <a:pt x="2883779" y="94607"/>
                </a:lnTo>
                <a:lnTo>
                  <a:pt x="2918726" y="121621"/>
                </a:lnTo>
                <a:lnTo>
                  <a:pt x="2951211" y="151462"/>
                </a:lnTo>
                <a:lnTo>
                  <a:pt x="2981052" y="183947"/>
                </a:lnTo>
                <a:lnTo>
                  <a:pt x="3008066" y="218894"/>
                </a:lnTo>
                <a:lnTo>
                  <a:pt x="3032070" y="256121"/>
                </a:lnTo>
                <a:lnTo>
                  <a:pt x="3052882" y="295445"/>
                </a:lnTo>
                <a:lnTo>
                  <a:pt x="3070319" y="336682"/>
                </a:lnTo>
                <a:lnTo>
                  <a:pt x="3084199" y="379652"/>
                </a:lnTo>
                <a:lnTo>
                  <a:pt x="3094340" y="424170"/>
                </a:lnTo>
                <a:lnTo>
                  <a:pt x="3100558" y="470055"/>
                </a:lnTo>
                <a:lnTo>
                  <a:pt x="3102671" y="517124"/>
                </a:lnTo>
                <a:lnTo>
                  <a:pt x="3102671" y="3257191"/>
                </a:lnTo>
                <a:lnTo>
                  <a:pt x="3100558" y="3304260"/>
                </a:lnTo>
                <a:lnTo>
                  <a:pt x="3094340" y="3350145"/>
                </a:lnTo>
                <a:lnTo>
                  <a:pt x="3084199" y="3394664"/>
                </a:lnTo>
                <a:lnTo>
                  <a:pt x="3070319" y="3437634"/>
                </a:lnTo>
                <a:lnTo>
                  <a:pt x="3052882" y="3478872"/>
                </a:lnTo>
                <a:lnTo>
                  <a:pt x="3032070" y="3518196"/>
                </a:lnTo>
                <a:lnTo>
                  <a:pt x="3008066" y="3555423"/>
                </a:lnTo>
                <a:lnTo>
                  <a:pt x="2981052" y="3590371"/>
                </a:lnTo>
                <a:lnTo>
                  <a:pt x="2951211" y="3622857"/>
                </a:lnTo>
                <a:lnTo>
                  <a:pt x="2918726" y="3652698"/>
                </a:lnTo>
                <a:lnTo>
                  <a:pt x="2883779" y="3679713"/>
                </a:lnTo>
                <a:lnTo>
                  <a:pt x="2846553" y="3703718"/>
                </a:lnTo>
                <a:lnTo>
                  <a:pt x="2807229" y="3724530"/>
                </a:lnTo>
                <a:lnTo>
                  <a:pt x="2765992" y="3741968"/>
                </a:lnTo>
                <a:lnTo>
                  <a:pt x="2723023" y="3755849"/>
                </a:lnTo>
                <a:lnTo>
                  <a:pt x="2678505" y="3765990"/>
                </a:lnTo>
                <a:lnTo>
                  <a:pt x="2632620" y="3772208"/>
                </a:lnTo>
                <a:lnTo>
                  <a:pt x="2585551" y="3774322"/>
                </a:lnTo>
                <a:lnTo>
                  <a:pt x="517124" y="3774322"/>
                </a:lnTo>
                <a:lnTo>
                  <a:pt x="470055" y="3772208"/>
                </a:lnTo>
                <a:lnTo>
                  <a:pt x="424170" y="3765990"/>
                </a:lnTo>
                <a:lnTo>
                  <a:pt x="379652" y="3755849"/>
                </a:lnTo>
                <a:lnTo>
                  <a:pt x="336682" y="3741968"/>
                </a:lnTo>
                <a:lnTo>
                  <a:pt x="295445" y="3724530"/>
                </a:lnTo>
                <a:lnTo>
                  <a:pt x="256121" y="3703718"/>
                </a:lnTo>
                <a:lnTo>
                  <a:pt x="218894" y="3679713"/>
                </a:lnTo>
                <a:lnTo>
                  <a:pt x="183947" y="3652698"/>
                </a:lnTo>
                <a:lnTo>
                  <a:pt x="151462" y="3622857"/>
                </a:lnTo>
                <a:lnTo>
                  <a:pt x="121621" y="3590371"/>
                </a:lnTo>
                <a:lnTo>
                  <a:pt x="94607" y="3555423"/>
                </a:lnTo>
                <a:lnTo>
                  <a:pt x="70602" y="3518196"/>
                </a:lnTo>
                <a:lnTo>
                  <a:pt x="49790" y="3478872"/>
                </a:lnTo>
                <a:lnTo>
                  <a:pt x="32352" y="3437634"/>
                </a:lnTo>
                <a:lnTo>
                  <a:pt x="18472" y="3394664"/>
                </a:lnTo>
                <a:lnTo>
                  <a:pt x="8331" y="3350145"/>
                </a:lnTo>
                <a:lnTo>
                  <a:pt x="2113" y="3304260"/>
                </a:lnTo>
                <a:lnTo>
                  <a:pt x="0" y="3257191"/>
                </a:lnTo>
                <a:lnTo>
                  <a:pt x="0" y="517124"/>
                </a:lnTo>
                <a:close/>
              </a:path>
            </a:pathLst>
          </a:custGeom>
          <a:ln w="12700">
            <a:solidFill>
              <a:srgbClr val="358A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22080" y="5322544"/>
            <a:ext cx="1064895" cy="448945"/>
          </a:xfrm>
          <a:custGeom>
            <a:avLst/>
            <a:gdLst/>
            <a:ahLst/>
            <a:cxnLst/>
            <a:rect l="l" t="t" r="r" b="b"/>
            <a:pathLst>
              <a:path w="1064895" h="448945">
                <a:moveTo>
                  <a:pt x="114300" y="334412"/>
                </a:moveTo>
                <a:lnTo>
                  <a:pt x="0" y="391562"/>
                </a:lnTo>
                <a:lnTo>
                  <a:pt x="114300" y="448712"/>
                </a:lnTo>
                <a:lnTo>
                  <a:pt x="114300" y="410612"/>
                </a:lnTo>
                <a:lnTo>
                  <a:pt x="95250" y="410612"/>
                </a:lnTo>
                <a:lnTo>
                  <a:pt x="95250" y="372512"/>
                </a:lnTo>
                <a:lnTo>
                  <a:pt x="114300" y="372512"/>
                </a:lnTo>
                <a:lnTo>
                  <a:pt x="114300" y="334412"/>
                </a:lnTo>
                <a:close/>
              </a:path>
              <a:path w="1064895" h="448945">
                <a:moveTo>
                  <a:pt x="114300" y="372512"/>
                </a:moveTo>
                <a:lnTo>
                  <a:pt x="95250" y="372512"/>
                </a:lnTo>
                <a:lnTo>
                  <a:pt x="95250" y="410612"/>
                </a:lnTo>
                <a:lnTo>
                  <a:pt x="114300" y="410612"/>
                </a:lnTo>
                <a:lnTo>
                  <a:pt x="114300" y="372512"/>
                </a:lnTo>
                <a:close/>
              </a:path>
              <a:path w="1064895" h="448945">
                <a:moveTo>
                  <a:pt x="1026490" y="372512"/>
                </a:moveTo>
                <a:lnTo>
                  <a:pt x="114300" y="372512"/>
                </a:lnTo>
                <a:lnTo>
                  <a:pt x="114300" y="410612"/>
                </a:lnTo>
                <a:lnTo>
                  <a:pt x="1064590" y="410612"/>
                </a:lnTo>
                <a:lnTo>
                  <a:pt x="1064590" y="391562"/>
                </a:lnTo>
                <a:lnTo>
                  <a:pt x="1026490" y="391562"/>
                </a:lnTo>
                <a:lnTo>
                  <a:pt x="1026490" y="372512"/>
                </a:lnTo>
                <a:close/>
              </a:path>
              <a:path w="1064895" h="448945">
                <a:moveTo>
                  <a:pt x="1064590" y="0"/>
                </a:moveTo>
                <a:lnTo>
                  <a:pt x="1026490" y="0"/>
                </a:lnTo>
                <a:lnTo>
                  <a:pt x="1026490" y="391562"/>
                </a:lnTo>
                <a:lnTo>
                  <a:pt x="1045540" y="372512"/>
                </a:lnTo>
                <a:lnTo>
                  <a:pt x="1064590" y="372512"/>
                </a:lnTo>
                <a:lnTo>
                  <a:pt x="1064590" y="0"/>
                </a:lnTo>
                <a:close/>
              </a:path>
              <a:path w="1064895" h="448945">
                <a:moveTo>
                  <a:pt x="1064590" y="372512"/>
                </a:moveTo>
                <a:lnTo>
                  <a:pt x="1045540" y="372512"/>
                </a:lnTo>
                <a:lnTo>
                  <a:pt x="1026490" y="391562"/>
                </a:lnTo>
                <a:lnTo>
                  <a:pt x="1064590" y="391562"/>
                </a:lnTo>
                <a:lnTo>
                  <a:pt x="1064590" y="372512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309" y="273811"/>
            <a:ext cx="45916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75" dirty="0"/>
              <a:t>Beyond</a:t>
            </a:r>
            <a:r>
              <a:rPr sz="4200" spc="-90" dirty="0"/>
              <a:t> </a:t>
            </a:r>
            <a:r>
              <a:rPr sz="4200" spc="-185" dirty="0"/>
              <a:t>Classification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4999329" y="1782571"/>
            <a:ext cx="2205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rial"/>
                <a:cs typeface="Arial"/>
              </a:rPr>
              <a:t>Object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Detection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3561" y="5037835"/>
            <a:ext cx="255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0000"/>
                </a:solidFill>
                <a:latin typeface="Trebuchet MS"/>
                <a:cs typeface="Trebuchet MS"/>
              </a:rPr>
              <a:t>CAT</a:t>
            </a:r>
            <a:r>
              <a:rPr sz="2400" b="1" spc="-25" dirty="0">
                <a:latin typeface="Trebuchet MS"/>
                <a:cs typeface="Trebuchet MS"/>
              </a:rPr>
              <a:t>, </a:t>
            </a:r>
            <a:r>
              <a:rPr sz="2400" b="1" spc="140" dirty="0">
                <a:solidFill>
                  <a:srgbClr val="358ADB"/>
                </a:solidFill>
                <a:latin typeface="Trebuchet MS"/>
                <a:cs typeface="Trebuchet MS"/>
              </a:rPr>
              <a:t>DOG</a:t>
            </a:r>
            <a:r>
              <a:rPr sz="2400" b="1" spc="140" dirty="0">
                <a:latin typeface="Trebuchet MS"/>
                <a:cs typeface="Trebuchet MS"/>
              </a:rPr>
              <a:t>,</a:t>
            </a:r>
            <a:r>
              <a:rPr sz="2400" b="1" spc="-175" dirty="0">
                <a:latin typeface="Trebuchet MS"/>
                <a:cs typeface="Trebuchet MS"/>
              </a:rPr>
              <a:t> </a:t>
            </a:r>
            <a:r>
              <a:rPr sz="2400" b="1" spc="229" dirty="0">
                <a:solidFill>
                  <a:srgbClr val="92D050"/>
                </a:solidFill>
                <a:latin typeface="Trebuchet MS"/>
                <a:cs typeface="Trebuchet MS"/>
              </a:rPr>
              <a:t>DUCK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183" y="1782571"/>
            <a:ext cx="2884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Semantic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Segmentation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2013" y="5077459"/>
            <a:ext cx="59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240" dirty="0">
                <a:latin typeface="Arial"/>
                <a:cs typeface="Arial"/>
              </a:rPr>
              <a:t>A</a:t>
            </a:r>
            <a:r>
              <a:rPr sz="2400" spc="-95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77511" y="2243327"/>
            <a:ext cx="3246119" cy="2758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336" y="2261616"/>
            <a:ext cx="3252216" cy="2758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9640" y="2264664"/>
            <a:ext cx="3240024" cy="2755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89021" y="1782571"/>
            <a:ext cx="216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Arial"/>
                <a:cs typeface="Arial"/>
              </a:rPr>
              <a:t>Image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Captioning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3" name="object 13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37663" y="5037835"/>
            <a:ext cx="2663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The </a:t>
            </a:r>
            <a:r>
              <a:rPr sz="2400" spc="-155" dirty="0">
                <a:latin typeface="Arial"/>
                <a:cs typeface="Arial"/>
              </a:rPr>
              <a:t>cat </a:t>
            </a:r>
            <a:r>
              <a:rPr sz="2400" spc="-220" dirty="0">
                <a:latin typeface="Arial"/>
                <a:cs typeface="Arial"/>
              </a:rPr>
              <a:t>is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54" dirty="0">
                <a:latin typeface="Arial"/>
                <a:cs typeface="Arial"/>
              </a:rPr>
              <a:t>grass.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1657" y="273811"/>
            <a:ext cx="64897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/>
              <a:t>Semantic </a:t>
            </a:r>
            <a:r>
              <a:rPr sz="4200" spc="-245" dirty="0"/>
              <a:t>Segmentation:</a:t>
            </a:r>
            <a:r>
              <a:rPr sz="4200" spc="-200" dirty="0"/>
              <a:t> </a:t>
            </a:r>
            <a:r>
              <a:rPr sz="4200" spc="-225" dirty="0"/>
              <a:t>FCNs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94488" y="2816351"/>
            <a:ext cx="12003024" cy="2956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7377" y="1346708"/>
            <a:ext cx="598233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4075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FCN: </a:t>
            </a:r>
            <a:r>
              <a:rPr sz="2400" spc="-200" dirty="0">
                <a:latin typeface="Arial"/>
                <a:cs typeface="Arial"/>
              </a:rPr>
              <a:t>Fully </a:t>
            </a:r>
            <a:r>
              <a:rPr sz="2400" spc="-114" dirty="0">
                <a:latin typeface="Arial"/>
                <a:cs typeface="Arial"/>
              </a:rPr>
              <a:t>Convolutional</a:t>
            </a:r>
            <a:r>
              <a:rPr sz="2400" spc="-33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Network.</a:t>
            </a:r>
            <a:endParaRPr sz="2400">
              <a:latin typeface="Arial"/>
              <a:cs typeface="Arial"/>
            </a:endParaRPr>
          </a:p>
          <a:p>
            <a:pPr marL="12700" marR="5080" indent="-84455" algn="ctr">
              <a:lnSpc>
                <a:spcPts val="2780"/>
              </a:lnSpc>
              <a:spcBef>
                <a:spcPts val="200"/>
              </a:spcBef>
            </a:pPr>
            <a:r>
              <a:rPr sz="2400" spc="-35" dirty="0">
                <a:latin typeface="Arial"/>
                <a:cs typeface="Arial"/>
              </a:rPr>
              <a:t>Network </a:t>
            </a:r>
            <a:r>
              <a:rPr sz="2400" spc="-195" dirty="0">
                <a:latin typeface="Arial"/>
                <a:cs typeface="Arial"/>
              </a:rPr>
              <a:t>designed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25" dirty="0">
                <a:latin typeface="Arial"/>
                <a:cs typeface="Arial"/>
              </a:rPr>
              <a:t>convolutional </a:t>
            </a:r>
            <a:r>
              <a:rPr sz="2400" spc="-200" dirty="0">
                <a:latin typeface="Arial"/>
                <a:cs typeface="Arial"/>
              </a:rPr>
              <a:t>layers, 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b="1" spc="-80" dirty="0">
                <a:latin typeface="Trebuchet MS"/>
                <a:cs typeface="Trebuchet MS"/>
              </a:rPr>
              <a:t>downsampling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b="1" spc="-90" dirty="0">
                <a:latin typeface="Trebuchet MS"/>
                <a:cs typeface="Trebuchet MS"/>
              </a:rPr>
              <a:t>upsampling</a:t>
            </a:r>
            <a:r>
              <a:rPr sz="2400" b="1" spc="-33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050714" y="6565196"/>
            <a:ext cx="9245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60" dirty="0">
                <a:latin typeface="Arial"/>
                <a:cs typeface="Arial"/>
              </a:rPr>
              <a:t>[3,8,9]</a:t>
            </a:r>
            <a:r>
              <a:rPr sz="1200" spc="9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024" y="272797"/>
            <a:ext cx="6358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Driving </a:t>
            </a:r>
            <a:r>
              <a:rPr spc="-430" dirty="0"/>
              <a:t>Scene</a:t>
            </a:r>
            <a:r>
              <a:rPr spc="95" dirty="0"/>
              <a:t> </a:t>
            </a:r>
            <a:r>
              <a:rPr spc="-260" dirty="0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33472" y="1072896"/>
            <a:ext cx="9134856" cy="5141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3672" y="1136903"/>
            <a:ext cx="1706879" cy="501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9504464" y="6481532"/>
            <a:ext cx="119253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75"/>
              </a:lnSpc>
            </a:pPr>
            <a:r>
              <a:rPr sz="1800" spc="-145" dirty="0">
                <a:solidFill>
                  <a:srgbClr val="FF0000"/>
                </a:solidFill>
                <a:latin typeface="Arial"/>
                <a:cs typeface="Arial"/>
              </a:rPr>
              <a:t>Fix</a:t>
            </a:r>
            <a:r>
              <a:rPr sz="1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0000"/>
                </a:solidFill>
                <a:latin typeface="Arial"/>
                <a:cs typeface="Arial"/>
              </a:rPr>
              <a:t>reference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0889" y="6565196"/>
            <a:ext cx="7943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20" dirty="0">
                <a:latin typeface="Arial"/>
                <a:cs typeface="Arial"/>
              </a:rPr>
              <a:t>[10]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024" y="272797"/>
            <a:ext cx="6358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Driving </a:t>
            </a:r>
            <a:r>
              <a:rPr spc="-430" dirty="0"/>
              <a:t>Scene</a:t>
            </a:r>
            <a:r>
              <a:rPr spc="95" dirty="0"/>
              <a:t> </a:t>
            </a:r>
            <a:r>
              <a:rPr spc="-260" dirty="0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39367" y="1124711"/>
            <a:ext cx="10113264" cy="5056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0970831" y="6565196"/>
            <a:ext cx="1004569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60" dirty="0">
                <a:latin typeface="Arial"/>
                <a:cs typeface="Arial"/>
              </a:rPr>
              <a:t>[11, </a:t>
            </a:r>
            <a:r>
              <a:rPr sz="1200" spc="-40" dirty="0">
                <a:latin typeface="Arial"/>
                <a:cs typeface="Arial"/>
              </a:rPr>
              <a:t>12]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9524" y="273811"/>
            <a:ext cx="69932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70" dirty="0">
                <a:latin typeface="Arial"/>
                <a:cs typeface="Arial"/>
              </a:rPr>
              <a:t>Object Detection </a:t>
            </a:r>
            <a:r>
              <a:rPr sz="4200" spc="-10" dirty="0">
                <a:latin typeface="Arial"/>
                <a:cs typeface="Arial"/>
              </a:rPr>
              <a:t>with</a:t>
            </a:r>
            <a:r>
              <a:rPr sz="4200" spc="90" dirty="0">
                <a:latin typeface="Arial"/>
                <a:cs typeface="Arial"/>
              </a:rPr>
              <a:t> </a:t>
            </a:r>
            <a:r>
              <a:rPr sz="4200" spc="-105" dirty="0">
                <a:latin typeface="Arial"/>
                <a:cs typeface="Arial"/>
              </a:rPr>
              <a:t>R-CNNs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184" y="2307335"/>
            <a:ext cx="11533632" cy="3273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3266" y="1350770"/>
            <a:ext cx="9705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5" dirty="0">
                <a:latin typeface="Arial"/>
                <a:cs typeface="Arial"/>
              </a:rPr>
              <a:t>R-CNN: </a:t>
            </a:r>
            <a:r>
              <a:rPr sz="2800" spc="-229" dirty="0">
                <a:latin typeface="Arial"/>
                <a:cs typeface="Arial"/>
              </a:rPr>
              <a:t>Find </a:t>
            </a:r>
            <a:r>
              <a:rPr sz="2800" spc="-190" dirty="0">
                <a:latin typeface="Arial"/>
                <a:cs typeface="Arial"/>
              </a:rPr>
              <a:t>regions </a:t>
            </a:r>
            <a:r>
              <a:rPr sz="2800" spc="-105" dirty="0">
                <a:latin typeface="Arial"/>
                <a:cs typeface="Arial"/>
              </a:rPr>
              <a:t>that </a:t>
            </a:r>
            <a:r>
              <a:rPr sz="2800" spc="-150" dirty="0">
                <a:latin typeface="Arial"/>
                <a:cs typeface="Arial"/>
              </a:rPr>
              <a:t>we </a:t>
            </a:r>
            <a:r>
              <a:rPr sz="2800" spc="-125" dirty="0">
                <a:latin typeface="Arial"/>
                <a:cs typeface="Arial"/>
              </a:rPr>
              <a:t>think </a:t>
            </a:r>
            <a:r>
              <a:rPr sz="2800" spc="-270" dirty="0">
                <a:latin typeface="Arial"/>
                <a:cs typeface="Arial"/>
              </a:rPr>
              <a:t>have </a:t>
            </a:r>
            <a:r>
              <a:rPr sz="2800" spc="-175" dirty="0">
                <a:latin typeface="Arial"/>
                <a:cs typeface="Arial"/>
              </a:rPr>
              <a:t>objects. </a:t>
            </a:r>
            <a:r>
              <a:rPr sz="2800" spc="-235" dirty="0">
                <a:latin typeface="Arial"/>
                <a:cs typeface="Arial"/>
              </a:rPr>
              <a:t>Use </a:t>
            </a:r>
            <a:r>
              <a:rPr sz="2800" spc="50" dirty="0">
                <a:latin typeface="Arial"/>
                <a:cs typeface="Arial"/>
              </a:rPr>
              <a:t>CNN </a:t>
            </a:r>
            <a:r>
              <a:rPr sz="2800" spc="15" dirty="0">
                <a:latin typeface="Arial"/>
                <a:cs typeface="Arial"/>
              </a:rPr>
              <a:t>to</a:t>
            </a:r>
            <a:r>
              <a:rPr sz="2800" spc="-515" dirty="0">
                <a:latin typeface="Arial"/>
                <a:cs typeface="Arial"/>
              </a:rPr>
              <a:t> </a:t>
            </a:r>
            <a:r>
              <a:rPr sz="2800" spc="-280" dirty="0">
                <a:latin typeface="Arial"/>
                <a:cs typeface="Arial"/>
              </a:rPr>
              <a:t>classify.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180889" y="6565196"/>
            <a:ext cx="7943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20" dirty="0">
                <a:latin typeface="Arial"/>
                <a:cs typeface="Arial"/>
              </a:rPr>
              <a:t>[13]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7403" y="273811"/>
            <a:ext cx="64979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65" dirty="0"/>
              <a:t>Image </a:t>
            </a:r>
            <a:r>
              <a:rPr sz="4200" spc="-175" dirty="0"/>
              <a:t>Captioning </a:t>
            </a:r>
            <a:r>
              <a:rPr sz="4200" spc="-305" dirty="0"/>
              <a:t>using</a:t>
            </a:r>
            <a:r>
              <a:rPr sz="4200" spc="-330" dirty="0"/>
              <a:t> </a:t>
            </a:r>
            <a:r>
              <a:rPr sz="4200" spc="-125" dirty="0"/>
              <a:t>RNNs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7299959" y="3965447"/>
            <a:ext cx="3627120" cy="221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7927" y="4114800"/>
            <a:ext cx="4736592" cy="1658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344" y="1164336"/>
            <a:ext cx="4770120" cy="2755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6080" y="1164336"/>
            <a:ext cx="4751832" cy="2755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001502" y="6565196"/>
            <a:ext cx="97345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0" dirty="0">
                <a:latin typeface="Arial"/>
                <a:cs typeface="Arial"/>
              </a:rPr>
              <a:t>[14,15]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7403" y="273811"/>
            <a:ext cx="64979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65" dirty="0"/>
              <a:t>Image </a:t>
            </a:r>
            <a:r>
              <a:rPr sz="4200" spc="-175" dirty="0"/>
              <a:t>Captioning </a:t>
            </a:r>
            <a:r>
              <a:rPr sz="4200" spc="-305" dirty="0"/>
              <a:t>using</a:t>
            </a:r>
            <a:r>
              <a:rPr sz="4200" spc="-330" dirty="0"/>
              <a:t> </a:t>
            </a:r>
            <a:r>
              <a:rPr sz="4200" spc="-125" dirty="0"/>
              <a:t>RNNs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7299959" y="3965447"/>
            <a:ext cx="3627120" cy="221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7927" y="4114800"/>
            <a:ext cx="4736592" cy="1658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344" y="1164336"/>
            <a:ext cx="4770120" cy="2755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6080" y="1164336"/>
            <a:ext cx="4751832" cy="2755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001502" y="6565196"/>
            <a:ext cx="97345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0" dirty="0">
                <a:latin typeface="Arial"/>
                <a:cs typeface="Arial"/>
              </a:rPr>
              <a:t>[14,15]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5843" y="2723388"/>
            <a:ext cx="82569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727200" marR="5080" indent="-1715135">
              <a:lnSpc>
                <a:spcPts val="4700"/>
              </a:lnSpc>
              <a:spcBef>
                <a:spcPts val="740"/>
              </a:spcBef>
            </a:pPr>
            <a:r>
              <a:rPr spc="-204" dirty="0">
                <a:solidFill>
                  <a:srgbClr val="FFFFFF"/>
                </a:solidFill>
              </a:rPr>
              <a:t>Deep </a:t>
            </a:r>
            <a:r>
              <a:rPr spc="-254" dirty="0">
                <a:solidFill>
                  <a:srgbClr val="FFFFFF"/>
                </a:solidFill>
              </a:rPr>
              <a:t>Learning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90" dirty="0">
                <a:solidFill>
                  <a:srgbClr val="FFFFFF"/>
                </a:solidFill>
              </a:rPr>
              <a:t>Computer</a:t>
            </a:r>
            <a:r>
              <a:rPr spc="-245" dirty="0">
                <a:solidFill>
                  <a:srgbClr val="FFFFFF"/>
                </a:solidFill>
              </a:rPr>
              <a:t> </a:t>
            </a:r>
            <a:r>
              <a:rPr spc="-195" dirty="0">
                <a:solidFill>
                  <a:srgbClr val="FFFFFF"/>
                </a:solidFill>
              </a:rPr>
              <a:t>Vision:  </a:t>
            </a:r>
            <a:r>
              <a:rPr spc="-210" dirty="0">
                <a:solidFill>
                  <a:srgbClr val="FFFFFF"/>
                </a:solidFill>
              </a:rPr>
              <a:t>Impact </a:t>
            </a:r>
            <a:r>
              <a:rPr spc="-345" dirty="0">
                <a:solidFill>
                  <a:srgbClr val="FFFFFF"/>
                </a:solidFill>
              </a:rPr>
              <a:t>and</a:t>
            </a:r>
            <a:r>
              <a:rPr spc="190" dirty="0">
                <a:solidFill>
                  <a:srgbClr val="FFFFFF"/>
                </a:solidFill>
              </a:rPr>
              <a:t> </a:t>
            </a:r>
            <a:r>
              <a:rPr spc="-315" dirty="0">
                <a:solidFill>
                  <a:srgbClr val="FFFFFF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3778" y="273811"/>
            <a:ext cx="354520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0" dirty="0"/>
              <a:t>Data, Data,</a:t>
            </a:r>
            <a:r>
              <a:rPr sz="4200" spc="-735" dirty="0"/>
              <a:t> </a:t>
            </a:r>
            <a:r>
              <a:rPr sz="4200" spc="-190" dirty="0"/>
              <a:t>Data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8055864" y="1164336"/>
            <a:ext cx="2572512" cy="2569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12633" y="3801364"/>
            <a:ext cx="28600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5" dirty="0">
                <a:latin typeface="Arial"/>
                <a:cs typeface="Arial"/>
              </a:rPr>
              <a:t>MNIST: </a:t>
            </a:r>
            <a:r>
              <a:rPr sz="2200" spc="-90" dirty="0">
                <a:latin typeface="Arial"/>
                <a:cs typeface="Arial"/>
              </a:rPr>
              <a:t>handwritten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140" dirty="0">
                <a:latin typeface="Arial"/>
                <a:cs typeface="Arial"/>
              </a:rPr>
              <a:t>digits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0440" y="4395215"/>
            <a:ext cx="4023359" cy="1328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75053" y="5651500"/>
            <a:ext cx="23348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0" dirty="0">
                <a:latin typeface="Arial"/>
                <a:cs typeface="Arial"/>
              </a:rPr>
              <a:t>places: </a:t>
            </a:r>
            <a:r>
              <a:rPr sz="2200" spc="-125" dirty="0">
                <a:latin typeface="Arial"/>
                <a:cs typeface="Arial"/>
              </a:rPr>
              <a:t>natural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225" dirty="0">
                <a:latin typeface="Arial"/>
                <a:cs typeface="Arial"/>
              </a:rPr>
              <a:t>scenes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1167383"/>
            <a:ext cx="3986784" cy="3986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78724" y="5172963"/>
            <a:ext cx="3104515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0">
              <a:lnSpc>
                <a:spcPts val="2630"/>
              </a:lnSpc>
              <a:spcBef>
                <a:spcPts val="100"/>
              </a:spcBef>
            </a:pPr>
            <a:r>
              <a:rPr sz="2200" spc="-145" dirty="0">
                <a:latin typeface="Arial"/>
                <a:cs typeface="Arial"/>
              </a:rPr>
              <a:t>ImageNet: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30"/>
              </a:lnSpc>
            </a:pPr>
            <a:r>
              <a:rPr sz="2200" spc="-185" dirty="0">
                <a:latin typeface="Arial"/>
                <a:cs typeface="Arial"/>
              </a:rPr>
              <a:t>22K </a:t>
            </a:r>
            <a:r>
              <a:rPr sz="2200" spc="-155" dirty="0">
                <a:latin typeface="Arial"/>
                <a:cs typeface="Arial"/>
              </a:rPr>
              <a:t>categories. </a:t>
            </a:r>
            <a:r>
              <a:rPr sz="2200" spc="-125" dirty="0">
                <a:latin typeface="Arial"/>
                <a:cs typeface="Arial"/>
              </a:rPr>
              <a:t>14M</a:t>
            </a:r>
            <a:r>
              <a:rPr sz="2200" spc="-310" dirty="0">
                <a:latin typeface="Arial"/>
                <a:cs typeface="Arial"/>
              </a:rPr>
              <a:t> </a:t>
            </a:r>
            <a:r>
              <a:rPr sz="2200" spc="-220" dirty="0">
                <a:latin typeface="Arial"/>
                <a:cs typeface="Arial"/>
              </a:rPr>
              <a:t>images.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4" name="object 14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9511" y="1187420"/>
            <a:ext cx="975360" cy="2703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14"/>
              </a:spcBef>
            </a:pPr>
            <a:r>
              <a:rPr sz="1550" spc="-55" dirty="0">
                <a:latin typeface="Arial"/>
                <a:cs typeface="Arial"/>
              </a:rPr>
              <a:t>Airplane</a:t>
            </a:r>
            <a:endParaRPr sz="1550">
              <a:latin typeface="Arial"/>
              <a:cs typeface="Arial"/>
            </a:endParaRPr>
          </a:p>
          <a:p>
            <a:pPr marL="328295" marR="5080" indent="-316230">
              <a:lnSpc>
                <a:spcPct val="203900"/>
              </a:lnSpc>
              <a:spcBef>
                <a:spcPts val="120"/>
              </a:spcBef>
            </a:pPr>
            <a:r>
              <a:rPr sz="1550" spc="-30" dirty="0">
                <a:latin typeface="Arial"/>
                <a:cs typeface="Arial"/>
              </a:rPr>
              <a:t>A</a:t>
            </a:r>
            <a:r>
              <a:rPr sz="1550" spc="-25" dirty="0">
                <a:latin typeface="Arial"/>
                <a:cs typeface="Arial"/>
              </a:rPr>
              <a:t>u</a:t>
            </a:r>
            <a:r>
              <a:rPr sz="1550" spc="55" dirty="0">
                <a:latin typeface="Arial"/>
                <a:cs typeface="Arial"/>
              </a:rPr>
              <a:t>t</a:t>
            </a:r>
            <a:r>
              <a:rPr sz="1550" spc="-30" dirty="0">
                <a:latin typeface="Arial"/>
                <a:cs typeface="Arial"/>
              </a:rPr>
              <a:t>o</a:t>
            </a:r>
            <a:r>
              <a:rPr sz="1550" spc="-35" dirty="0">
                <a:latin typeface="Arial"/>
                <a:cs typeface="Arial"/>
              </a:rPr>
              <a:t>m</a:t>
            </a:r>
            <a:r>
              <a:rPr sz="1550" spc="-30" dirty="0">
                <a:latin typeface="Arial"/>
                <a:cs typeface="Arial"/>
              </a:rPr>
              <a:t>ob</a:t>
            </a:r>
            <a:r>
              <a:rPr sz="1550" spc="-50" dirty="0">
                <a:latin typeface="Arial"/>
                <a:cs typeface="Arial"/>
              </a:rPr>
              <a:t>il</a:t>
            </a:r>
            <a:r>
              <a:rPr sz="1550" spc="-65" dirty="0">
                <a:latin typeface="Arial"/>
                <a:cs typeface="Arial"/>
              </a:rPr>
              <a:t>e  Bird  </a:t>
            </a:r>
            <a:r>
              <a:rPr sz="1550" spc="-55" dirty="0">
                <a:latin typeface="Arial"/>
                <a:cs typeface="Arial"/>
              </a:rPr>
              <a:t>Cat</a:t>
            </a:r>
            <a:endParaRPr sz="1550">
              <a:latin typeface="Arial"/>
              <a:cs typeface="Arial"/>
            </a:endParaRPr>
          </a:p>
          <a:p>
            <a:pPr marL="280670" marR="274320" algn="ctr">
              <a:lnSpc>
                <a:spcPct val="203900"/>
              </a:lnSpc>
              <a:spcBef>
                <a:spcPts val="120"/>
              </a:spcBef>
            </a:pPr>
            <a:r>
              <a:rPr sz="1550" spc="-20" dirty="0">
                <a:latin typeface="Arial"/>
                <a:cs typeface="Arial"/>
              </a:rPr>
              <a:t>De</a:t>
            </a:r>
            <a:r>
              <a:rPr sz="1550" spc="-105" dirty="0">
                <a:latin typeface="Arial"/>
                <a:cs typeface="Arial"/>
              </a:rPr>
              <a:t>e</a:t>
            </a:r>
            <a:r>
              <a:rPr sz="1550" spc="10" dirty="0">
                <a:latin typeface="Arial"/>
                <a:cs typeface="Arial"/>
              </a:rPr>
              <a:t>r  </a:t>
            </a:r>
            <a:r>
              <a:rPr sz="1550" spc="-40" dirty="0">
                <a:latin typeface="Arial"/>
                <a:cs typeface="Arial"/>
              </a:rPr>
              <a:t>Dog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4047" y="4122644"/>
            <a:ext cx="526415" cy="746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550" spc="-105" dirty="0">
                <a:latin typeface="Arial"/>
                <a:cs typeface="Arial"/>
              </a:rPr>
              <a:t>Frog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550" spc="15" dirty="0">
                <a:latin typeface="Arial"/>
                <a:cs typeface="Arial"/>
              </a:rPr>
              <a:t>H</a:t>
            </a:r>
            <a:r>
              <a:rPr sz="1550" spc="5" dirty="0">
                <a:latin typeface="Arial"/>
                <a:cs typeface="Arial"/>
              </a:rPr>
              <a:t>o</a:t>
            </a:r>
            <a:r>
              <a:rPr sz="1550" spc="80" dirty="0">
                <a:latin typeface="Arial"/>
                <a:cs typeface="Arial"/>
              </a:rPr>
              <a:t>r</a:t>
            </a:r>
            <a:r>
              <a:rPr sz="1550" spc="-215" dirty="0">
                <a:latin typeface="Arial"/>
                <a:cs typeface="Arial"/>
              </a:rPr>
              <a:t>s</a:t>
            </a:r>
            <a:r>
              <a:rPr sz="1550" spc="-100" dirty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7323" y="5085812"/>
            <a:ext cx="36258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-204" dirty="0">
                <a:latin typeface="Arial"/>
                <a:cs typeface="Arial"/>
              </a:rPr>
              <a:t>S</a:t>
            </a:r>
            <a:r>
              <a:rPr sz="1550" spc="-165" dirty="0">
                <a:latin typeface="Arial"/>
                <a:cs typeface="Arial"/>
              </a:rPr>
              <a:t>h</a:t>
            </a:r>
            <a:r>
              <a:rPr sz="1550" spc="-50" dirty="0">
                <a:latin typeface="Arial"/>
                <a:cs typeface="Arial"/>
              </a:rPr>
              <a:t>ip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2302" y="5486662"/>
            <a:ext cx="1097280" cy="83058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875"/>
              </a:spcBef>
            </a:pPr>
            <a:r>
              <a:rPr sz="1550" spc="-80" dirty="0">
                <a:latin typeface="Arial"/>
                <a:cs typeface="Arial"/>
              </a:rPr>
              <a:t>Truck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200" spc="-190" dirty="0">
                <a:latin typeface="Arial"/>
                <a:cs typeface="Arial"/>
              </a:rPr>
              <a:t>C</a:t>
            </a:r>
            <a:r>
              <a:rPr sz="2200" spc="-70" dirty="0">
                <a:latin typeface="Arial"/>
                <a:cs typeface="Arial"/>
              </a:rPr>
              <a:t>I</a:t>
            </a:r>
            <a:r>
              <a:rPr sz="2200" spc="-475" dirty="0">
                <a:latin typeface="Arial"/>
                <a:cs typeface="Arial"/>
              </a:rPr>
              <a:t>F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-330" dirty="0">
                <a:latin typeface="Arial"/>
                <a:cs typeface="Arial"/>
              </a:rPr>
              <a:t>R</a:t>
            </a:r>
            <a:r>
              <a:rPr sz="2200" spc="-50" dirty="0">
                <a:latin typeface="Arial"/>
                <a:cs typeface="Arial"/>
              </a:rPr>
              <a:t>-</a:t>
            </a:r>
            <a:r>
              <a:rPr sz="2200" spc="-125" dirty="0">
                <a:latin typeface="Arial"/>
                <a:cs typeface="Arial"/>
              </a:rPr>
              <a:t>10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732535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/>
              <a:t>Fully </a:t>
            </a:r>
            <a:r>
              <a:rPr sz="4200" spc="-160" dirty="0"/>
              <a:t>Connected </a:t>
            </a:r>
            <a:r>
              <a:rPr sz="4200" spc="-105" dirty="0"/>
              <a:t>Neural</a:t>
            </a:r>
            <a:r>
              <a:rPr sz="4200" spc="340" dirty="0"/>
              <a:t> </a:t>
            </a:r>
            <a:r>
              <a:rPr sz="4200" spc="25" dirty="0"/>
              <a:t>Network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Trebuchet MS"/>
                <a:cs typeface="Trebuchet MS"/>
              </a:rPr>
              <a:t>Fully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85" dirty="0">
                <a:latin typeface="Trebuchet MS"/>
                <a:cs typeface="Trebuchet MS"/>
              </a:rPr>
              <a:t>Connected:</a:t>
            </a:r>
            <a:endParaRPr sz="2400">
              <a:latin typeface="Trebuchet MS"/>
              <a:cs typeface="Trebuchet MS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Char char="•"/>
              <a:tabLst>
                <a:tab pos="355600" algn="l"/>
              </a:tabLst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 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-17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35" dirty="0">
                <a:latin typeface="Arial"/>
                <a:cs typeface="Arial"/>
              </a:rPr>
              <a:t>No </a:t>
            </a:r>
            <a:r>
              <a:rPr sz="2400" spc="-175" dirty="0">
                <a:latin typeface="Arial"/>
                <a:cs typeface="Arial"/>
              </a:rPr>
              <a:t>spatial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information!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And </a:t>
            </a:r>
            <a:r>
              <a:rPr sz="2400" spc="-270" dirty="0">
                <a:latin typeface="Arial"/>
                <a:cs typeface="Arial"/>
              </a:rPr>
              <a:t>many, </a:t>
            </a:r>
            <a:r>
              <a:rPr sz="2400" spc="-220" dirty="0">
                <a:latin typeface="Arial"/>
                <a:cs typeface="Arial"/>
              </a:rPr>
              <a:t>many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Arial"/>
                <a:cs typeface="Arial"/>
              </a:rPr>
              <a:t>Vector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1152" y="2700527"/>
            <a:ext cx="573024" cy="591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728" y="273811"/>
            <a:ext cx="94246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95" dirty="0"/>
              <a:t>Deep </a:t>
            </a:r>
            <a:r>
              <a:rPr sz="4200" spc="-240" dirty="0"/>
              <a:t>Learning </a:t>
            </a:r>
            <a:r>
              <a:rPr sz="4200" spc="25" dirty="0"/>
              <a:t>for </a:t>
            </a:r>
            <a:r>
              <a:rPr sz="4200" spc="-85" dirty="0"/>
              <a:t>Computer </a:t>
            </a:r>
            <a:r>
              <a:rPr sz="4200" spc="-185" dirty="0"/>
              <a:t>Vision:</a:t>
            </a:r>
            <a:r>
              <a:rPr sz="4200" spc="-600" dirty="0"/>
              <a:t> </a:t>
            </a:r>
            <a:r>
              <a:rPr sz="4200" spc="-204" dirty="0"/>
              <a:t>Impact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7004304" y="1322832"/>
            <a:ext cx="3078479" cy="404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0" y="3002279"/>
            <a:ext cx="2731007" cy="285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5152" y="2880360"/>
            <a:ext cx="3520440" cy="2974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991" y="3477767"/>
            <a:ext cx="2977896" cy="2246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7751" y="1423416"/>
            <a:ext cx="2542031" cy="3179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507" y="273811"/>
            <a:ext cx="49790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Impact: </a:t>
            </a:r>
            <a:r>
              <a:rPr sz="4200" spc="-434" dirty="0"/>
              <a:t>Face</a:t>
            </a:r>
            <a:r>
              <a:rPr sz="4200" spc="-270" dirty="0"/>
              <a:t> </a:t>
            </a:r>
            <a:r>
              <a:rPr sz="4200" spc="-70" dirty="0"/>
              <a:t>Detection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456944" y="1322832"/>
            <a:ext cx="9278112" cy="4873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52964" y="635888"/>
            <a:ext cx="581025" cy="548640"/>
          </a:xfrm>
          <a:custGeom>
            <a:avLst/>
            <a:gdLst/>
            <a:ahLst/>
            <a:cxnLst/>
            <a:rect l="l" t="t" r="r" b="b"/>
            <a:pathLst>
              <a:path w="581025" h="548640">
                <a:moveTo>
                  <a:pt x="580644" y="209562"/>
                </a:moveTo>
                <a:lnTo>
                  <a:pt x="0" y="209562"/>
                </a:lnTo>
                <a:lnTo>
                  <a:pt x="179438" y="339077"/>
                </a:lnTo>
                <a:lnTo>
                  <a:pt x="110896" y="548639"/>
                </a:lnTo>
                <a:lnTo>
                  <a:pt x="290322" y="419125"/>
                </a:lnTo>
                <a:lnTo>
                  <a:pt x="427394" y="419125"/>
                </a:lnTo>
                <a:lnTo>
                  <a:pt x="401218" y="339077"/>
                </a:lnTo>
                <a:lnTo>
                  <a:pt x="580644" y="209562"/>
                </a:lnTo>
                <a:close/>
              </a:path>
              <a:path w="581025" h="548640">
                <a:moveTo>
                  <a:pt x="427394" y="419125"/>
                </a:moveTo>
                <a:lnTo>
                  <a:pt x="290322" y="419125"/>
                </a:lnTo>
                <a:lnTo>
                  <a:pt x="469747" y="548639"/>
                </a:lnTo>
                <a:lnTo>
                  <a:pt x="427394" y="419125"/>
                </a:lnTo>
                <a:close/>
              </a:path>
              <a:path w="581025" h="548640">
                <a:moveTo>
                  <a:pt x="290322" y="0"/>
                </a:moveTo>
                <a:lnTo>
                  <a:pt x="221792" y="209562"/>
                </a:lnTo>
                <a:lnTo>
                  <a:pt x="358863" y="209562"/>
                </a:lnTo>
                <a:lnTo>
                  <a:pt x="29032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2964" y="635888"/>
            <a:ext cx="581025" cy="548640"/>
          </a:xfrm>
          <a:custGeom>
            <a:avLst/>
            <a:gdLst/>
            <a:ahLst/>
            <a:cxnLst/>
            <a:rect l="l" t="t" r="r" b="b"/>
            <a:pathLst>
              <a:path w="581025" h="548640">
                <a:moveTo>
                  <a:pt x="0" y="209561"/>
                </a:moveTo>
                <a:lnTo>
                  <a:pt x="221787" y="209563"/>
                </a:lnTo>
                <a:lnTo>
                  <a:pt x="290321" y="0"/>
                </a:lnTo>
                <a:lnTo>
                  <a:pt x="358855" y="209563"/>
                </a:lnTo>
                <a:lnTo>
                  <a:pt x="580642" y="209561"/>
                </a:lnTo>
                <a:lnTo>
                  <a:pt x="401212" y="339077"/>
                </a:lnTo>
                <a:lnTo>
                  <a:pt x="469750" y="548639"/>
                </a:lnTo>
                <a:lnTo>
                  <a:pt x="290321" y="419121"/>
                </a:lnTo>
                <a:lnTo>
                  <a:pt x="110892" y="548639"/>
                </a:lnTo>
                <a:lnTo>
                  <a:pt x="179430" y="339077"/>
                </a:lnTo>
                <a:lnTo>
                  <a:pt x="0" y="209561"/>
                </a:lnTo>
                <a:close/>
              </a:path>
            </a:pathLst>
          </a:custGeom>
          <a:ln w="28575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59643" y="761491"/>
            <a:ext cx="117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latin typeface="Trebuchet MS"/>
                <a:cs typeface="Trebuchet MS"/>
              </a:rPr>
              <a:t>6.S191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Lab!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5040" y="272797"/>
            <a:ext cx="5602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Impact: </a:t>
            </a:r>
            <a:r>
              <a:rPr spc="-185" dirty="0"/>
              <a:t>Self-Driving</a:t>
            </a:r>
            <a:r>
              <a:rPr spc="-270" dirty="0"/>
              <a:t> </a:t>
            </a:r>
            <a:r>
              <a:rPr spc="-220" dirty="0"/>
              <a:t>Cars</a:t>
            </a:r>
          </a:p>
        </p:txBody>
      </p:sp>
      <p:sp>
        <p:nvSpPr>
          <p:cNvPr id="3" name="object 3"/>
          <p:cNvSpPr/>
          <p:nvPr/>
        </p:nvSpPr>
        <p:spPr>
          <a:xfrm>
            <a:off x="1402080" y="1014983"/>
            <a:ext cx="9387840" cy="5282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20" dirty="0"/>
              <a:t>[16]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Impact:</a:t>
            </a:r>
            <a:r>
              <a:rPr spc="-470" dirty="0"/>
              <a:t> </a:t>
            </a:r>
            <a:r>
              <a:rPr spc="-185" dirty="0"/>
              <a:t>Healthcare</a:t>
            </a:r>
          </a:p>
        </p:txBody>
      </p:sp>
      <p:sp>
        <p:nvSpPr>
          <p:cNvPr id="3" name="object 3"/>
          <p:cNvSpPr/>
          <p:nvPr/>
        </p:nvSpPr>
        <p:spPr>
          <a:xfrm>
            <a:off x="777240" y="1466088"/>
            <a:ext cx="10582656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3409" y="1130300"/>
            <a:ext cx="818959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Arial"/>
                <a:cs typeface="Arial"/>
              </a:rPr>
              <a:t>Identifying </a:t>
            </a:r>
            <a:r>
              <a:rPr sz="2400" spc="-185" dirty="0">
                <a:latin typeface="Arial"/>
                <a:cs typeface="Arial"/>
              </a:rPr>
              <a:t>facial  </a:t>
            </a:r>
            <a:r>
              <a:rPr sz="2400" spc="-150" dirty="0">
                <a:latin typeface="Arial"/>
                <a:cs typeface="Arial"/>
              </a:rPr>
              <a:t>phenotypes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55" dirty="0">
                <a:latin typeface="Arial"/>
                <a:cs typeface="Arial"/>
              </a:rPr>
              <a:t>genetic  </a:t>
            </a:r>
            <a:r>
              <a:rPr sz="2400" spc="-130" dirty="0">
                <a:latin typeface="Arial"/>
                <a:cs typeface="Arial"/>
              </a:rPr>
              <a:t>disorders </a:t>
            </a:r>
            <a:r>
              <a:rPr sz="2400" spc="-215" dirty="0">
                <a:latin typeface="Arial"/>
                <a:cs typeface="Arial"/>
              </a:rPr>
              <a:t>using  </a:t>
            </a:r>
            <a:r>
              <a:rPr sz="2400" spc="-150" dirty="0">
                <a:latin typeface="Arial"/>
                <a:cs typeface="Arial"/>
              </a:rPr>
              <a:t>deep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1200" spc="-70" dirty="0">
                <a:latin typeface="Arial"/>
                <a:cs typeface="Arial"/>
              </a:rPr>
              <a:t>Gurovich </a:t>
            </a:r>
            <a:r>
              <a:rPr sz="1200" spc="-35" dirty="0">
                <a:latin typeface="Arial"/>
                <a:cs typeface="Arial"/>
              </a:rPr>
              <a:t>et </a:t>
            </a:r>
            <a:r>
              <a:rPr sz="1200" spc="-114" dirty="0">
                <a:latin typeface="Arial"/>
                <a:cs typeface="Arial"/>
              </a:rPr>
              <a:t>al., </a:t>
            </a:r>
            <a:r>
              <a:rPr sz="1200" i="1" spc="-80" dirty="0">
                <a:latin typeface="Arial"/>
                <a:cs typeface="Arial"/>
              </a:rPr>
              <a:t>Nature  </a:t>
            </a:r>
            <a:r>
              <a:rPr sz="1200" i="1" spc="-105" dirty="0">
                <a:latin typeface="Arial"/>
                <a:cs typeface="Arial"/>
              </a:rPr>
              <a:t>Med</a:t>
            </a:r>
            <a:r>
              <a:rPr sz="1200" spc="-105" dirty="0">
                <a:latin typeface="Arial"/>
                <a:cs typeface="Arial"/>
              </a:rPr>
              <a:t>.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20" dirty="0"/>
              <a:t>[17]</a:t>
            </a:r>
            <a:r>
              <a:rPr sz="1200" spc="30" dirty="0"/>
              <a:t> </a:t>
            </a:r>
            <a:r>
              <a:rPr spc="-45" dirty="0"/>
              <a:t>1/29/19</a:t>
            </a:r>
            <a:endParaRPr sz="1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978" y="273811"/>
            <a:ext cx="99968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95" dirty="0"/>
              <a:t>Deep </a:t>
            </a:r>
            <a:r>
              <a:rPr sz="4200" spc="-240" dirty="0"/>
              <a:t>Learning </a:t>
            </a:r>
            <a:r>
              <a:rPr sz="4200" spc="25" dirty="0"/>
              <a:t>for </a:t>
            </a:r>
            <a:r>
              <a:rPr sz="4200" spc="-85" dirty="0"/>
              <a:t>Computer </a:t>
            </a:r>
            <a:r>
              <a:rPr sz="4200" spc="-185" dirty="0"/>
              <a:t>Vision:</a:t>
            </a:r>
            <a:r>
              <a:rPr sz="4200" spc="-595" dirty="0"/>
              <a:t> </a:t>
            </a:r>
            <a:r>
              <a:rPr sz="4200" spc="-300" dirty="0"/>
              <a:t>Summary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994063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2978725" y="0"/>
                </a:moveTo>
                <a:lnTo>
                  <a:pt x="83130" y="0"/>
                </a:lnTo>
                <a:lnTo>
                  <a:pt x="50772" y="6533"/>
                </a:lnTo>
                <a:lnTo>
                  <a:pt x="24348" y="24350"/>
                </a:lnTo>
                <a:lnTo>
                  <a:pt x="6532" y="50775"/>
                </a:lnTo>
                <a:lnTo>
                  <a:pt x="0" y="83134"/>
                </a:lnTo>
                <a:lnTo>
                  <a:pt x="0" y="415632"/>
                </a:lnTo>
                <a:lnTo>
                  <a:pt x="6532" y="447991"/>
                </a:lnTo>
                <a:lnTo>
                  <a:pt x="24348" y="474416"/>
                </a:lnTo>
                <a:lnTo>
                  <a:pt x="50772" y="492233"/>
                </a:lnTo>
                <a:lnTo>
                  <a:pt x="83130" y="498767"/>
                </a:lnTo>
                <a:lnTo>
                  <a:pt x="2978725" y="498767"/>
                </a:lnTo>
                <a:lnTo>
                  <a:pt x="3011083" y="492233"/>
                </a:lnTo>
                <a:lnTo>
                  <a:pt x="3037508" y="474416"/>
                </a:lnTo>
                <a:lnTo>
                  <a:pt x="3055325" y="447991"/>
                </a:lnTo>
                <a:lnTo>
                  <a:pt x="3061859" y="415632"/>
                </a:lnTo>
                <a:lnTo>
                  <a:pt x="3061859" y="83134"/>
                </a:lnTo>
                <a:lnTo>
                  <a:pt x="3055325" y="50775"/>
                </a:lnTo>
                <a:lnTo>
                  <a:pt x="3037508" y="24350"/>
                </a:lnTo>
                <a:lnTo>
                  <a:pt x="3011083" y="6533"/>
                </a:lnTo>
                <a:lnTo>
                  <a:pt x="2978725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4063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0" y="83129"/>
                </a:moveTo>
                <a:lnTo>
                  <a:pt x="6532" y="50771"/>
                </a:lnTo>
                <a:lnTo>
                  <a:pt x="24348" y="24348"/>
                </a:lnTo>
                <a:lnTo>
                  <a:pt x="50771" y="6532"/>
                </a:lnTo>
                <a:lnTo>
                  <a:pt x="83129" y="0"/>
                </a:lnTo>
                <a:lnTo>
                  <a:pt x="2978721" y="0"/>
                </a:lnTo>
                <a:lnTo>
                  <a:pt x="3011083" y="6532"/>
                </a:lnTo>
                <a:lnTo>
                  <a:pt x="3037506" y="24348"/>
                </a:lnTo>
                <a:lnTo>
                  <a:pt x="3055320" y="50771"/>
                </a:lnTo>
                <a:lnTo>
                  <a:pt x="3061851" y="83129"/>
                </a:lnTo>
                <a:lnTo>
                  <a:pt x="3061851" y="415634"/>
                </a:lnTo>
                <a:lnTo>
                  <a:pt x="3055320" y="447992"/>
                </a:lnTo>
                <a:lnTo>
                  <a:pt x="3037506" y="474416"/>
                </a:lnTo>
                <a:lnTo>
                  <a:pt x="3011083" y="492231"/>
                </a:lnTo>
                <a:lnTo>
                  <a:pt x="2978721" y="498764"/>
                </a:lnTo>
                <a:lnTo>
                  <a:pt x="83129" y="498764"/>
                </a:lnTo>
                <a:lnTo>
                  <a:pt x="50771" y="492231"/>
                </a:lnTo>
                <a:lnTo>
                  <a:pt x="24348" y="474416"/>
                </a:lnTo>
                <a:lnTo>
                  <a:pt x="6532" y="447992"/>
                </a:lnTo>
                <a:lnTo>
                  <a:pt x="0" y="415634"/>
                </a:lnTo>
                <a:lnTo>
                  <a:pt x="0" y="8312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5664" y="1677924"/>
            <a:ext cx="2763520" cy="214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915">
              <a:lnSpc>
                <a:spcPct val="100000"/>
              </a:lnSpc>
              <a:spcBef>
                <a:spcPts val="100"/>
              </a:spcBef>
            </a:pPr>
            <a:r>
              <a:rPr sz="2600" spc="-175" dirty="0">
                <a:solidFill>
                  <a:srgbClr val="FFFFFF"/>
                </a:solidFill>
                <a:latin typeface="Arial"/>
                <a:cs typeface="Arial"/>
              </a:rPr>
              <a:t>Foundations</a:t>
            </a:r>
            <a:endParaRPr sz="2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814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65" dirty="0">
                <a:latin typeface="Arial"/>
                <a:cs typeface="Arial"/>
              </a:rPr>
              <a:t>Why </a:t>
            </a:r>
            <a:r>
              <a:rPr sz="2200" spc="-95" dirty="0">
                <a:latin typeface="Arial"/>
                <a:cs typeface="Arial"/>
              </a:rPr>
              <a:t>computer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210" dirty="0">
                <a:latin typeface="Arial"/>
                <a:cs typeface="Arial"/>
              </a:rPr>
              <a:t>vision?</a:t>
            </a:r>
            <a:endParaRPr sz="22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160" dirty="0">
                <a:latin typeface="Arial"/>
                <a:cs typeface="Arial"/>
              </a:rPr>
              <a:t>Representing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20" dirty="0">
                <a:latin typeface="Arial"/>
                <a:cs typeface="Arial"/>
              </a:rPr>
              <a:t>images</a:t>
            </a:r>
            <a:endParaRPr sz="2200">
              <a:latin typeface="Arial"/>
              <a:cs typeface="Arial"/>
            </a:endParaRPr>
          </a:p>
          <a:p>
            <a:pPr marL="298450" marR="505459" indent="-285750">
              <a:lnSpc>
                <a:spcPts val="2590"/>
              </a:lnSpc>
              <a:spcBef>
                <a:spcPts val="800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114" dirty="0">
                <a:latin typeface="Arial"/>
                <a:cs typeface="Arial"/>
              </a:rPr>
              <a:t>Convolutions </a:t>
            </a:r>
            <a:r>
              <a:rPr sz="2200" spc="-50" dirty="0">
                <a:latin typeface="Arial"/>
                <a:cs typeface="Arial"/>
              </a:rPr>
              <a:t>for  </a:t>
            </a:r>
            <a:r>
              <a:rPr sz="2200" spc="-125" dirty="0">
                <a:latin typeface="Arial"/>
                <a:cs typeface="Arial"/>
              </a:rPr>
              <a:t>feature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extraction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65078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2978721" y="0"/>
                </a:moveTo>
                <a:lnTo>
                  <a:pt x="83121" y="0"/>
                </a:lnTo>
                <a:lnTo>
                  <a:pt x="50765" y="6533"/>
                </a:lnTo>
                <a:lnTo>
                  <a:pt x="24344" y="24350"/>
                </a:lnTo>
                <a:lnTo>
                  <a:pt x="6531" y="50775"/>
                </a:lnTo>
                <a:lnTo>
                  <a:pt x="0" y="83134"/>
                </a:lnTo>
                <a:lnTo>
                  <a:pt x="0" y="415632"/>
                </a:lnTo>
                <a:lnTo>
                  <a:pt x="6531" y="447991"/>
                </a:lnTo>
                <a:lnTo>
                  <a:pt x="24344" y="474416"/>
                </a:lnTo>
                <a:lnTo>
                  <a:pt x="50765" y="492233"/>
                </a:lnTo>
                <a:lnTo>
                  <a:pt x="83121" y="498767"/>
                </a:lnTo>
                <a:lnTo>
                  <a:pt x="2978721" y="498767"/>
                </a:lnTo>
                <a:lnTo>
                  <a:pt x="3011077" y="492233"/>
                </a:lnTo>
                <a:lnTo>
                  <a:pt x="3037498" y="474416"/>
                </a:lnTo>
                <a:lnTo>
                  <a:pt x="3055311" y="447991"/>
                </a:lnTo>
                <a:lnTo>
                  <a:pt x="3061842" y="415632"/>
                </a:lnTo>
                <a:lnTo>
                  <a:pt x="3061842" y="83134"/>
                </a:lnTo>
                <a:lnTo>
                  <a:pt x="3055311" y="50775"/>
                </a:lnTo>
                <a:lnTo>
                  <a:pt x="3037498" y="24350"/>
                </a:lnTo>
                <a:lnTo>
                  <a:pt x="3011077" y="6533"/>
                </a:lnTo>
                <a:lnTo>
                  <a:pt x="297872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5078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0" y="83129"/>
                </a:moveTo>
                <a:lnTo>
                  <a:pt x="6532" y="50771"/>
                </a:lnTo>
                <a:lnTo>
                  <a:pt x="24348" y="24348"/>
                </a:lnTo>
                <a:lnTo>
                  <a:pt x="50771" y="6532"/>
                </a:lnTo>
                <a:lnTo>
                  <a:pt x="83129" y="0"/>
                </a:lnTo>
                <a:lnTo>
                  <a:pt x="2978721" y="0"/>
                </a:lnTo>
                <a:lnTo>
                  <a:pt x="3011083" y="6532"/>
                </a:lnTo>
                <a:lnTo>
                  <a:pt x="3037506" y="24348"/>
                </a:lnTo>
                <a:lnTo>
                  <a:pt x="3055320" y="50771"/>
                </a:lnTo>
                <a:lnTo>
                  <a:pt x="3061851" y="83129"/>
                </a:lnTo>
                <a:lnTo>
                  <a:pt x="3061851" y="415634"/>
                </a:lnTo>
                <a:lnTo>
                  <a:pt x="3055320" y="447992"/>
                </a:lnTo>
                <a:lnTo>
                  <a:pt x="3037506" y="474416"/>
                </a:lnTo>
                <a:lnTo>
                  <a:pt x="3011083" y="492231"/>
                </a:lnTo>
                <a:lnTo>
                  <a:pt x="2978721" y="498764"/>
                </a:lnTo>
                <a:lnTo>
                  <a:pt x="83129" y="498764"/>
                </a:lnTo>
                <a:lnTo>
                  <a:pt x="50771" y="492231"/>
                </a:lnTo>
                <a:lnTo>
                  <a:pt x="24348" y="474416"/>
                </a:lnTo>
                <a:lnTo>
                  <a:pt x="6532" y="447992"/>
                </a:lnTo>
                <a:lnTo>
                  <a:pt x="0" y="415634"/>
                </a:lnTo>
                <a:lnTo>
                  <a:pt x="0" y="8312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6077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2978734" y="0"/>
                </a:moveTo>
                <a:lnTo>
                  <a:pt x="83134" y="0"/>
                </a:lnTo>
                <a:lnTo>
                  <a:pt x="50775" y="6533"/>
                </a:lnTo>
                <a:lnTo>
                  <a:pt x="24350" y="24350"/>
                </a:lnTo>
                <a:lnTo>
                  <a:pt x="6533" y="50775"/>
                </a:lnTo>
                <a:lnTo>
                  <a:pt x="0" y="83134"/>
                </a:lnTo>
                <a:lnTo>
                  <a:pt x="0" y="415632"/>
                </a:lnTo>
                <a:lnTo>
                  <a:pt x="6533" y="447991"/>
                </a:lnTo>
                <a:lnTo>
                  <a:pt x="24350" y="474416"/>
                </a:lnTo>
                <a:lnTo>
                  <a:pt x="50775" y="492233"/>
                </a:lnTo>
                <a:lnTo>
                  <a:pt x="83134" y="498767"/>
                </a:lnTo>
                <a:lnTo>
                  <a:pt x="2978734" y="498767"/>
                </a:lnTo>
                <a:lnTo>
                  <a:pt x="3011090" y="492233"/>
                </a:lnTo>
                <a:lnTo>
                  <a:pt x="3037511" y="474416"/>
                </a:lnTo>
                <a:lnTo>
                  <a:pt x="3055324" y="447991"/>
                </a:lnTo>
                <a:lnTo>
                  <a:pt x="3061855" y="415632"/>
                </a:lnTo>
                <a:lnTo>
                  <a:pt x="3061855" y="83134"/>
                </a:lnTo>
                <a:lnTo>
                  <a:pt x="3055324" y="50775"/>
                </a:lnTo>
                <a:lnTo>
                  <a:pt x="3037511" y="24350"/>
                </a:lnTo>
                <a:lnTo>
                  <a:pt x="3011090" y="6533"/>
                </a:lnTo>
                <a:lnTo>
                  <a:pt x="297873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6077" y="1650885"/>
            <a:ext cx="3061970" cy="499109"/>
          </a:xfrm>
          <a:custGeom>
            <a:avLst/>
            <a:gdLst/>
            <a:ahLst/>
            <a:cxnLst/>
            <a:rect l="l" t="t" r="r" b="b"/>
            <a:pathLst>
              <a:path w="3061970" h="499110">
                <a:moveTo>
                  <a:pt x="0" y="83129"/>
                </a:moveTo>
                <a:lnTo>
                  <a:pt x="6532" y="50771"/>
                </a:lnTo>
                <a:lnTo>
                  <a:pt x="24348" y="24348"/>
                </a:lnTo>
                <a:lnTo>
                  <a:pt x="50771" y="6532"/>
                </a:lnTo>
                <a:lnTo>
                  <a:pt x="83129" y="0"/>
                </a:lnTo>
                <a:lnTo>
                  <a:pt x="2978721" y="0"/>
                </a:lnTo>
                <a:lnTo>
                  <a:pt x="3011083" y="6532"/>
                </a:lnTo>
                <a:lnTo>
                  <a:pt x="3037506" y="24348"/>
                </a:lnTo>
                <a:lnTo>
                  <a:pt x="3055320" y="50771"/>
                </a:lnTo>
                <a:lnTo>
                  <a:pt x="3061851" y="83129"/>
                </a:lnTo>
                <a:lnTo>
                  <a:pt x="3061851" y="415634"/>
                </a:lnTo>
                <a:lnTo>
                  <a:pt x="3055320" y="447992"/>
                </a:lnTo>
                <a:lnTo>
                  <a:pt x="3037506" y="474416"/>
                </a:lnTo>
                <a:lnTo>
                  <a:pt x="3011083" y="492231"/>
                </a:lnTo>
                <a:lnTo>
                  <a:pt x="2978721" y="498764"/>
                </a:lnTo>
                <a:lnTo>
                  <a:pt x="83129" y="498764"/>
                </a:lnTo>
                <a:lnTo>
                  <a:pt x="50771" y="492231"/>
                </a:lnTo>
                <a:lnTo>
                  <a:pt x="24348" y="474416"/>
                </a:lnTo>
                <a:lnTo>
                  <a:pt x="6532" y="447992"/>
                </a:lnTo>
                <a:lnTo>
                  <a:pt x="0" y="415634"/>
                </a:lnTo>
                <a:lnTo>
                  <a:pt x="0" y="8312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13211" y="1677924"/>
            <a:ext cx="2309495" cy="214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7580">
              <a:lnSpc>
                <a:spcPct val="100000"/>
              </a:lnSpc>
              <a:spcBef>
                <a:spcPts val="100"/>
              </a:spcBef>
            </a:pP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CNNs</a:t>
            </a:r>
            <a:endParaRPr sz="26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814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35" dirty="0">
                <a:latin typeface="Arial"/>
                <a:cs typeface="Arial"/>
              </a:rPr>
              <a:t>CNN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110" dirty="0"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  <a:p>
            <a:pPr marL="298450" marR="454025" indent="-285750">
              <a:lnSpc>
                <a:spcPct val="102699"/>
              </a:lnSpc>
              <a:spcBef>
                <a:spcPts val="480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100" dirty="0">
                <a:latin typeface="Arial"/>
                <a:cs typeface="Arial"/>
              </a:rPr>
              <a:t>Application </a:t>
            </a:r>
            <a:r>
              <a:rPr sz="2200" spc="5" dirty="0">
                <a:latin typeface="Arial"/>
                <a:cs typeface="Arial"/>
              </a:rPr>
              <a:t>to  </a:t>
            </a:r>
            <a:r>
              <a:rPr sz="2200" spc="-160" dirty="0">
                <a:latin typeface="Arial"/>
                <a:cs typeface="Arial"/>
              </a:rPr>
              <a:t>classification</a:t>
            </a:r>
            <a:endParaRPr sz="22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135" dirty="0">
                <a:latin typeface="Arial"/>
                <a:cs typeface="Arial"/>
              </a:rPr>
              <a:t>ImageNet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7677" y="1677924"/>
            <a:ext cx="2592070" cy="206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>
              <a:lnSpc>
                <a:spcPct val="100000"/>
              </a:lnSpc>
              <a:spcBef>
                <a:spcPts val="100"/>
              </a:spcBef>
            </a:pPr>
            <a:r>
              <a:rPr sz="2600" spc="-135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26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1814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160" dirty="0">
                <a:latin typeface="Arial"/>
                <a:cs typeface="Arial"/>
              </a:rPr>
              <a:t>Segmentation,</a:t>
            </a:r>
            <a:r>
              <a:rPr sz="2200" spc="-235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object  </a:t>
            </a:r>
            <a:r>
              <a:rPr sz="2200" spc="-105" dirty="0">
                <a:latin typeface="Arial"/>
                <a:cs typeface="Arial"/>
              </a:rPr>
              <a:t>detection, </a:t>
            </a:r>
            <a:r>
              <a:rPr sz="2200" spc="-195" dirty="0">
                <a:latin typeface="Arial"/>
                <a:cs typeface="Arial"/>
              </a:rPr>
              <a:t>image  </a:t>
            </a:r>
            <a:r>
              <a:rPr sz="2200" spc="-135" dirty="0">
                <a:latin typeface="Arial"/>
                <a:cs typeface="Arial"/>
              </a:rPr>
              <a:t>captioning</a:t>
            </a:r>
            <a:endParaRPr sz="22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75"/>
              </a:spcBef>
              <a:buChar char="•"/>
              <a:tabLst>
                <a:tab pos="297815" algn="l"/>
                <a:tab pos="298450" algn="l"/>
              </a:tabLst>
            </a:pPr>
            <a:r>
              <a:rPr sz="2200" spc="-150" dirty="0">
                <a:latin typeface="Arial"/>
                <a:cs typeface="Arial"/>
              </a:rPr>
              <a:t>Visualization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71559" y="3959352"/>
            <a:ext cx="2063496" cy="1749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93519" y="3959352"/>
            <a:ext cx="2060448" cy="1749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5776" y="4053840"/>
            <a:ext cx="2060448" cy="1749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6" name="object 1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8987" y="3025141"/>
            <a:ext cx="28949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>
                <a:solidFill>
                  <a:srgbClr val="FFFFFF"/>
                </a:solidFill>
              </a:rPr>
              <a:t>End </a:t>
            </a:r>
            <a:r>
              <a:rPr spc="-75" dirty="0">
                <a:solidFill>
                  <a:srgbClr val="FFFFFF"/>
                </a:solidFill>
              </a:rPr>
              <a:t>of</a:t>
            </a:r>
            <a:r>
              <a:rPr spc="-490" dirty="0">
                <a:solidFill>
                  <a:srgbClr val="FFFFFF"/>
                </a:solidFill>
              </a:rPr>
              <a:t> </a:t>
            </a:r>
            <a:r>
              <a:rPr spc="-340" dirty="0">
                <a:solidFill>
                  <a:srgbClr val="FFFFFF"/>
                </a:solidFill>
              </a:rPr>
              <a:t>Slides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732535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/>
              <a:t>Fully </a:t>
            </a:r>
            <a:r>
              <a:rPr sz="4200" spc="-160" dirty="0"/>
              <a:t>Connected </a:t>
            </a:r>
            <a:r>
              <a:rPr sz="4200" spc="-105" dirty="0"/>
              <a:t>Neural</a:t>
            </a:r>
            <a:r>
              <a:rPr sz="4200" spc="340" dirty="0"/>
              <a:t> </a:t>
            </a:r>
            <a:r>
              <a:rPr sz="4200" spc="25" dirty="0"/>
              <a:t>Network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650081" y="5519420"/>
            <a:ext cx="1089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Arial"/>
                <a:cs typeface="Arial"/>
              </a:rPr>
              <a:t>How </a:t>
            </a:r>
            <a:r>
              <a:rPr sz="2400" spc="-229" dirty="0">
                <a:latin typeface="Arial"/>
                <a:cs typeface="Arial"/>
              </a:rPr>
              <a:t>can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235" dirty="0">
                <a:latin typeface="Arial"/>
                <a:cs typeface="Arial"/>
              </a:rPr>
              <a:t>use </a:t>
            </a:r>
            <a:r>
              <a:rPr sz="2400" b="1" spc="-100" dirty="0">
                <a:latin typeface="Trebuchet MS"/>
                <a:cs typeface="Trebuchet MS"/>
              </a:rPr>
              <a:t>spatial </a:t>
            </a:r>
            <a:r>
              <a:rPr sz="2400" b="1" spc="-90" dirty="0">
                <a:latin typeface="Trebuchet MS"/>
                <a:cs typeface="Trebuchet MS"/>
              </a:rPr>
              <a:t>structure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inform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20" dirty="0">
                <a:latin typeface="Arial"/>
                <a:cs typeface="Arial"/>
              </a:rPr>
              <a:t>architecture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network?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Trebuchet MS"/>
                <a:cs typeface="Trebuchet MS"/>
              </a:rPr>
              <a:t>Fully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85" dirty="0">
                <a:latin typeface="Trebuchet MS"/>
                <a:cs typeface="Trebuchet MS"/>
              </a:rPr>
              <a:t>Connected:</a:t>
            </a:r>
            <a:endParaRPr sz="2400">
              <a:latin typeface="Trebuchet MS"/>
              <a:cs typeface="Trebuchet MS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Char char="•"/>
              <a:tabLst>
                <a:tab pos="355600" algn="l"/>
              </a:tabLst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 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-17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35" dirty="0">
                <a:latin typeface="Arial"/>
                <a:cs typeface="Arial"/>
              </a:rPr>
              <a:t>No </a:t>
            </a:r>
            <a:r>
              <a:rPr sz="2400" spc="-175" dirty="0">
                <a:latin typeface="Arial"/>
                <a:cs typeface="Arial"/>
              </a:rPr>
              <a:t>spatial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information!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And </a:t>
            </a:r>
            <a:r>
              <a:rPr sz="2400" spc="-270" dirty="0">
                <a:latin typeface="Arial"/>
                <a:cs typeface="Arial"/>
              </a:rPr>
              <a:t>many, </a:t>
            </a:r>
            <a:r>
              <a:rPr sz="2400" spc="-220" dirty="0">
                <a:latin typeface="Arial"/>
                <a:cs typeface="Arial"/>
              </a:rPr>
              <a:t>many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Arial"/>
                <a:cs typeface="Arial"/>
              </a:rPr>
              <a:t>Vector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1152" y="2700527"/>
            <a:ext cx="573024" cy="591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1" y="273811"/>
            <a:ext cx="49263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70" dirty="0"/>
              <a:t>Using </a:t>
            </a:r>
            <a:r>
              <a:rPr sz="4200" spc="-290" dirty="0"/>
              <a:t>Spatial</a:t>
            </a:r>
            <a:r>
              <a:rPr sz="4200" spc="225" dirty="0"/>
              <a:t> </a:t>
            </a:r>
            <a:r>
              <a:rPr sz="4200" spc="-120" dirty="0"/>
              <a:t>Structure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998676" y="2437891"/>
            <a:ext cx="370141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75" dirty="0">
                <a:latin typeface="Times New Roman"/>
                <a:cs typeface="Times New Roman"/>
              </a:rPr>
              <a:t>Idea: </a:t>
            </a:r>
            <a:r>
              <a:rPr sz="2400" spc="-130" dirty="0">
                <a:latin typeface="Arial"/>
                <a:cs typeface="Arial"/>
              </a:rPr>
              <a:t>connect </a:t>
            </a:r>
            <a:r>
              <a:rPr sz="2400" spc="-185" dirty="0">
                <a:latin typeface="Arial"/>
                <a:cs typeface="Arial"/>
              </a:rPr>
              <a:t>patches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-225" dirty="0">
                <a:latin typeface="Arial"/>
                <a:cs typeface="Arial"/>
              </a:rPr>
              <a:t>layer.</a:t>
            </a:r>
            <a:endParaRPr sz="2400">
              <a:latin typeface="Arial"/>
              <a:cs typeface="Arial"/>
            </a:endParaRPr>
          </a:p>
          <a:p>
            <a:pPr marL="429259" marR="422275" algn="ctr">
              <a:lnSpc>
                <a:spcPct val="101099"/>
              </a:lnSpc>
              <a:spcBef>
                <a:spcPts val="310"/>
              </a:spcBef>
            </a:pPr>
            <a:r>
              <a:rPr sz="1800" spc="-55" dirty="0">
                <a:latin typeface="Arial"/>
                <a:cs typeface="Arial"/>
              </a:rPr>
              <a:t>Neuron </a:t>
            </a:r>
            <a:r>
              <a:rPr sz="1800" spc="-105" dirty="0">
                <a:latin typeface="Arial"/>
                <a:cs typeface="Arial"/>
              </a:rPr>
              <a:t>connected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region </a:t>
            </a:r>
            <a:r>
              <a:rPr sz="1800" spc="-55" dirty="0">
                <a:latin typeface="Arial"/>
                <a:cs typeface="Arial"/>
              </a:rPr>
              <a:t>of  </a:t>
            </a:r>
            <a:r>
              <a:rPr sz="1800" spc="-90" dirty="0">
                <a:latin typeface="Arial"/>
                <a:cs typeface="Arial"/>
              </a:rPr>
              <a:t>input. </a:t>
            </a:r>
            <a:r>
              <a:rPr sz="1800" spc="-65" dirty="0">
                <a:latin typeface="Arial"/>
                <a:cs typeface="Arial"/>
              </a:rPr>
              <a:t>Only </a:t>
            </a:r>
            <a:r>
              <a:rPr sz="1800" spc="-100" dirty="0">
                <a:latin typeface="Arial"/>
                <a:cs typeface="Arial"/>
              </a:rPr>
              <a:t>“sees” </a:t>
            </a:r>
            <a:r>
              <a:rPr sz="1800" spc="-125" dirty="0">
                <a:latin typeface="Arial"/>
                <a:cs typeface="Arial"/>
              </a:rPr>
              <a:t>these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165" dirty="0">
                <a:latin typeface="Arial"/>
                <a:cs typeface="Arial"/>
              </a:rPr>
              <a:t>values.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5911" y="1322832"/>
            <a:ext cx="6544056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327" y="2447035"/>
            <a:ext cx="246761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Times New Roman"/>
                <a:cs typeface="Times New Roman"/>
              </a:rPr>
              <a:t>Input: </a:t>
            </a: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204" dirty="0">
                <a:latin typeface="Arial"/>
                <a:cs typeface="Arial"/>
              </a:rPr>
              <a:t>image.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spc="-90" dirty="0">
                <a:latin typeface="Arial"/>
                <a:cs typeface="Arial"/>
              </a:rPr>
              <a:t>Array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1" y="273811"/>
            <a:ext cx="49263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70" dirty="0"/>
              <a:t>Using </a:t>
            </a:r>
            <a:r>
              <a:rPr sz="4200" spc="-290" dirty="0"/>
              <a:t>Spatial</a:t>
            </a:r>
            <a:r>
              <a:rPr sz="4200" spc="225" dirty="0"/>
              <a:t> </a:t>
            </a:r>
            <a:r>
              <a:rPr sz="4200" spc="-120" dirty="0"/>
              <a:t>Structure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856488" y="1761744"/>
            <a:ext cx="4828032" cy="263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1322832"/>
            <a:ext cx="11070336" cy="327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7407" y="4620259"/>
            <a:ext cx="803846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45" dirty="0">
                <a:latin typeface="Arial"/>
                <a:cs typeface="Arial"/>
              </a:rPr>
              <a:t>patch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200" dirty="0">
                <a:latin typeface="Arial"/>
                <a:cs typeface="Arial"/>
              </a:rPr>
              <a:t>single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75" dirty="0">
                <a:latin typeface="Arial"/>
                <a:cs typeface="Arial"/>
              </a:rPr>
              <a:t>subsequent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225" dirty="0">
                <a:latin typeface="Arial"/>
                <a:cs typeface="Arial"/>
              </a:rPr>
              <a:t>layer.</a:t>
            </a:r>
            <a:endParaRPr sz="2400" dirty="0">
              <a:latin typeface="Arial"/>
              <a:cs typeface="Arial"/>
            </a:endParaRPr>
          </a:p>
          <a:p>
            <a:pPr marL="1905" algn="ctr">
              <a:lnSpc>
                <a:spcPts val="2830"/>
              </a:lnSpc>
              <a:spcBef>
                <a:spcPts val="20"/>
              </a:spcBef>
            </a:pPr>
            <a:r>
              <a:rPr sz="2400" spc="-204" dirty="0">
                <a:latin typeface="Arial"/>
                <a:cs typeface="Arial"/>
              </a:rPr>
              <a:t>Use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75" dirty="0">
                <a:latin typeface="Arial"/>
                <a:cs typeface="Arial"/>
              </a:rPr>
              <a:t>sliding </a:t>
            </a:r>
            <a:r>
              <a:rPr sz="2400" spc="-85" dirty="0">
                <a:latin typeface="Arial"/>
                <a:cs typeface="Arial"/>
              </a:rPr>
              <a:t>window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50" dirty="0">
                <a:latin typeface="Arial"/>
                <a:cs typeface="Arial"/>
              </a:rPr>
              <a:t>define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connections.</a:t>
            </a:r>
            <a:endParaRPr sz="2400" dirty="0">
              <a:latin typeface="Arial"/>
              <a:cs typeface="Arial"/>
            </a:endParaRPr>
          </a:p>
          <a:p>
            <a:pPr marL="484505">
              <a:lnSpc>
                <a:spcPts val="2830"/>
              </a:lnSpc>
            </a:pPr>
            <a:r>
              <a:rPr sz="2400" i="1" spc="-204" dirty="0">
                <a:latin typeface="Arial"/>
                <a:cs typeface="Arial"/>
              </a:rPr>
              <a:t>How </a:t>
            </a:r>
            <a:r>
              <a:rPr sz="2400" i="1" spc="-235" dirty="0">
                <a:latin typeface="Arial"/>
                <a:cs typeface="Arial"/>
              </a:rPr>
              <a:t>can </a:t>
            </a:r>
            <a:r>
              <a:rPr sz="2400" i="1" spc="-265" dirty="0">
                <a:latin typeface="Arial"/>
                <a:cs typeface="Arial"/>
              </a:rPr>
              <a:t>we </a:t>
            </a:r>
            <a:r>
              <a:rPr sz="2400" b="1" spc="-95" dirty="0">
                <a:latin typeface="Trebuchet MS"/>
                <a:cs typeface="Trebuchet MS"/>
              </a:rPr>
              <a:t>weight </a:t>
            </a:r>
            <a:r>
              <a:rPr sz="2400" i="1" spc="-165" dirty="0">
                <a:latin typeface="Arial"/>
                <a:cs typeface="Arial"/>
              </a:rPr>
              <a:t>the patch </a:t>
            </a:r>
            <a:r>
              <a:rPr sz="2400" i="1" spc="-130" dirty="0">
                <a:latin typeface="Arial"/>
                <a:cs typeface="Arial"/>
              </a:rPr>
              <a:t>to </a:t>
            </a:r>
            <a:r>
              <a:rPr sz="2400" i="1" spc="-170" dirty="0">
                <a:latin typeface="Arial"/>
                <a:cs typeface="Arial"/>
              </a:rPr>
              <a:t>detect </a:t>
            </a:r>
            <a:r>
              <a:rPr sz="2400" i="1" spc="-150" dirty="0">
                <a:latin typeface="Arial"/>
                <a:cs typeface="Arial"/>
              </a:rPr>
              <a:t>particular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i="1" spc="-245" dirty="0">
                <a:latin typeface="Arial"/>
                <a:cs typeface="Arial"/>
              </a:rPr>
              <a:t>features?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226" y="273811"/>
            <a:ext cx="76600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0" dirty="0"/>
              <a:t>Applying </a:t>
            </a:r>
            <a:r>
              <a:rPr sz="4200" spc="-135" dirty="0"/>
              <a:t>Filters </a:t>
            </a:r>
            <a:r>
              <a:rPr sz="4200" spc="105" dirty="0"/>
              <a:t>to </a:t>
            </a:r>
            <a:r>
              <a:rPr sz="4200" spc="-114" dirty="0"/>
              <a:t>Extract</a:t>
            </a:r>
            <a:r>
              <a:rPr sz="4200" spc="130" dirty="0"/>
              <a:t> </a:t>
            </a:r>
            <a:r>
              <a:rPr sz="4200" spc="-270" dirty="0"/>
              <a:t>Features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0203" y="1973580"/>
            <a:ext cx="9952355" cy="2903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526415" algn="l"/>
                <a:tab pos="527050" algn="l"/>
              </a:tabLst>
            </a:pPr>
            <a:r>
              <a:rPr sz="3200" spc="-140" dirty="0">
                <a:latin typeface="Arial"/>
                <a:cs typeface="Arial"/>
              </a:rPr>
              <a:t>Apply </a:t>
            </a:r>
            <a:r>
              <a:rPr sz="3200" spc="-415" dirty="0">
                <a:latin typeface="Arial"/>
                <a:cs typeface="Arial"/>
              </a:rPr>
              <a:t>a</a:t>
            </a:r>
            <a:r>
              <a:rPr lang="en-US" sz="3200" spc="-415" dirty="0">
                <a:latin typeface="Arial"/>
                <a:cs typeface="Arial"/>
              </a:rPr>
              <a:t> </a:t>
            </a:r>
            <a:r>
              <a:rPr sz="3200" spc="-415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set </a:t>
            </a:r>
            <a:r>
              <a:rPr sz="3200" spc="-85" dirty="0">
                <a:latin typeface="Arial"/>
                <a:cs typeface="Arial"/>
              </a:rPr>
              <a:t>of </a:t>
            </a:r>
            <a:r>
              <a:rPr sz="3200" spc="-215" dirty="0">
                <a:latin typeface="Arial"/>
                <a:cs typeface="Arial"/>
              </a:rPr>
              <a:t>weights </a:t>
            </a:r>
            <a:r>
              <a:rPr sz="3200" spc="-180" dirty="0">
                <a:latin typeface="Arial"/>
                <a:cs typeface="Arial"/>
              </a:rPr>
              <a:t>– </a:t>
            </a:r>
            <a:r>
              <a:rPr sz="3200" spc="-415" dirty="0">
                <a:latin typeface="Arial"/>
                <a:cs typeface="Arial"/>
              </a:rPr>
              <a:t>a</a:t>
            </a:r>
            <a:r>
              <a:rPr lang="en-US" altLang="zh-CN" sz="3200" spc="-415" dirty="0">
                <a:latin typeface="Arial"/>
                <a:cs typeface="Arial"/>
              </a:rPr>
              <a:t> </a:t>
            </a:r>
            <a:r>
              <a:rPr sz="3200" spc="-415" dirty="0">
                <a:latin typeface="Arial"/>
                <a:cs typeface="Arial"/>
              </a:rPr>
              <a:t> </a:t>
            </a:r>
            <a:r>
              <a:rPr sz="3200" spc="-100" dirty="0">
                <a:latin typeface="Arial"/>
                <a:cs typeface="Arial"/>
              </a:rPr>
              <a:t>filter </a:t>
            </a:r>
            <a:r>
              <a:rPr sz="3200" spc="-180" dirty="0">
                <a:latin typeface="Arial"/>
                <a:cs typeface="Arial"/>
              </a:rPr>
              <a:t>– </a:t>
            </a:r>
            <a:r>
              <a:rPr sz="3200" spc="10" dirty="0">
                <a:latin typeface="Arial"/>
                <a:cs typeface="Arial"/>
              </a:rPr>
              <a:t>to </a:t>
            </a:r>
            <a:r>
              <a:rPr sz="3200" spc="-110" dirty="0">
                <a:latin typeface="Arial"/>
                <a:cs typeface="Arial"/>
              </a:rPr>
              <a:t>extract </a:t>
            </a:r>
            <a:r>
              <a:rPr sz="3200" b="1" spc="-120" dirty="0">
                <a:latin typeface="Trebuchet MS"/>
                <a:cs typeface="Trebuchet MS"/>
              </a:rPr>
              <a:t>local</a:t>
            </a:r>
            <a:r>
              <a:rPr sz="3200" b="1" spc="295" dirty="0">
                <a:latin typeface="Trebuchet MS"/>
                <a:cs typeface="Trebuchet MS"/>
              </a:rPr>
              <a:t> </a:t>
            </a:r>
            <a:r>
              <a:rPr sz="3200" b="1" spc="-165" dirty="0">
                <a:latin typeface="Trebuchet MS"/>
                <a:cs typeface="Trebuchet MS"/>
              </a:rPr>
              <a:t>features</a:t>
            </a:r>
            <a:endParaRPr sz="3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3350" dirty="0">
              <a:latin typeface="Times New Roman"/>
              <a:cs typeface="Times New Roman"/>
            </a:endParaRPr>
          </a:p>
          <a:p>
            <a:pPr marL="1386205" indent="-626745">
              <a:lnSpc>
                <a:spcPct val="100000"/>
              </a:lnSpc>
              <a:buAutoNum type="arabicParenR"/>
              <a:tabLst>
                <a:tab pos="1386205" algn="l"/>
                <a:tab pos="1386840" algn="l"/>
              </a:tabLst>
            </a:pPr>
            <a:r>
              <a:rPr sz="3200" spc="-265" dirty="0">
                <a:latin typeface="Arial"/>
                <a:cs typeface="Arial"/>
              </a:rPr>
              <a:t>Use </a:t>
            </a:r>
            <a:r>
              <a:rPr sz="3200" b="1" spc="-135" dirty="0">
                <a:latin typeface="Trebuchet MS"/>
                <a:cs typeface="Trebuchet MS"/>
              </a:rPr>
              <a:t>multiple </a:t>
            </a:r>
            <a:r>
              <a:rPr sz="3200" b="1" spc="-145" dirty="0">
                <a:latin typeface="Trebuchet MS"/>
                <a:cs typeface="Trebuchet MS"/>
              </a:rPr>
              <a:t>filters </a:t>
            </a:r>
            <a:r>
              <a:rPr sz="3200" spc="10" dirty="0">
                <a:latin typeface="Arial"/>
                <a:cs typeface="Arial"/>
              </a:rPr>
              <a:t>to </a:t>
            </a:r>
            <a:r>
              <a:rPr sz="3200" spc="-110" dirty="0">
                <a:latin typeface="Arial"/>
                <a:cs typeface="Arial"/>
              </a:rPr>
              <a:t>extract </a:t>
            </a:r>
            <a:r>
              <a:rPr sz="3200" spc="-130" dirty="0">
                <a:latin typeface="Arial"/>
                <a:cs typeface="Arial"/>
              </a:rPr>
              <a:t>different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-210" dirty="0">
                <a:latin typeface="Arial"/>
                <a:cs typeface="Arial"/>
              </a:rPr>
              <a:t>features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3350" dirty="0">
              <a:latin typeface="Times New Roman"/>
              <a:cs typeface="Times New Roman"/>
            </a:endParaRPr>
          </a:p>
          <a:p>
            <a:pPr marL="2058035" indent="-514350">
              <a:lnSpc>
                <a:spcPct val="100000"/>
              </a:lnSpc>
              <a:buAutoNum type="arabicParenR"/>
              <a:tabLst>
                <a:tab pos="2058035" algn="l"/>
                <a:tab pos="2058670" algn="l"/>
              </a:tabLst>
            </a:pPr>
            <a:r>
              <a:rPr sz="3200" spc="-245" dirty="0">
                <a:latin typeface="Arial"/>
                <a:cs typeface="Arial"/>
              </a:rPr>
              <a:t>Spatially </a:t>
            </a:r>
            <a:r>
              <a:rPr sz="3200" b="1" spc="-140" dirty="0">
                <a:latin typeface="Trebuchet MS"/>
                <a:cs typeface="Trebuchet MS"/>
              </a:rPr>
              <a:t>share </a:t>
            </a:r>
            <a:r>
              <a:rPr sz="3200" spc="-190" dirty="0">
                <a:latin typeface="Arial"/>
                <a:cs typeface="Arial"/>
              </a:rPr>
              <a:t>parameters </a:t>
            </a:r>
            <a:r>
              <a:rPr sz="3200" spc="-85" dirty="0">
                <a:latin typeface="Arial"/>
                <a:cs typeface="Arial"/>
              </a:rPr>
              <a:t>of </a:t>
            </a:r>
            <a:r>
              <a:rPr sz="3200" spc="-285" dirty="0">
                <a:latin typeface="Arial"/>
                <a:cs typeface="Arial"/>
              </a:rPr>
              <a:t>each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00" dirty="0">
                <a:latin typeface="Arial"/>
                <a:cs typeface="Arial"/>
              </a:rPr>
              <a:t>filter</a:t>
            </a:r>
            <a:endParaRPr sz="3200" dirty="0">
              <a:latin typeface="Arial"/>
              <a:cs typeface="Arial"/>
            </a:endParaRPr>
          </a:p>
          <a:p>
            <a:pPr marL="669925">
              <a:lnSpc>
                <a:spcPct val="100000"/>
              </a:lnSpc>
              <a:spcBef>
                <a:spcPts val="60"/>
              </a:spcBef>
            </a:pPr>
            <a:r>
              <a:rPr sz="2400" spc="-145" dirty="0">
                <a:latin typeface="Arial"/>
                <a:cs typeface="Arial"/>
              </a:rPr>
              <a:t>(features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that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matter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one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part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input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should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matter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elsewhere)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432" y="273811"/>
            <a:ext cx="79654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/>
              <a:t>Feature </a:t>
            </a:r>
            <a:r>
              <a:rPr sz="4200" spc="-110" dirty="0"/>
              <a:t>Extraction </a:t>
            </a:r>
            <a:r>
              <a:rPr sz="4200" spc="-10" dirty="0"/>
              <a:t>with</a:t>
            </a:r>
            <a:r>
              <a:rPr sz="4200" spc="340" dirty="0"/>
              <a:t> </a:t>
            </a:r>
            <a:r>
              <a:rPr sz="4200" spc="-100" dirty="0"/>
              <a:t>Convolution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853439" y="1322832"/>
            <a:ext cx="4194048" cy="2337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7277" y="1553971"/>
            <a:ext cx="8820785" cy="4286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sz="2400" spc="-125" dirty="0">
                <a:latin typeface="Arial"/>
                <a:cs typeface="Arial"/>
              </a:rPr>
              <a:t>Filter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229" dirty="0">
                <a:latin typeface="Arial"/>
                <a:cs typeface="Arial"/>
              </a:rPr>
              <a:t>size </a:t>
            </a:r>
            <a:r>
              <a:rPr sz="2400" spc="-110" dirty="0">
                <a:latin typeface="Arial"/>
                <a:cs typeface="Arial"/>
              </a:rPr>
              <a:t>4x4 </a:t>
            </a:r>
            <a:r>
              <a:rPr sz="2400" spc="-245" dirty="0">
                <a:latin typeface="Arial"/>
                <a:cs typeface="Arial"/>
              </a:rPr>
              <a:t>: </a:t>
            </a:r>
            <a:r>
              <a:rPr sz="2400" spc="-135" dirty="0">
                <a:latin typeface="Arial"/>
                <a:cs typeface="Arial"/>
              </a:rPr>
              <a:t>16 </a:t>
            </a:r>
            <a:r>
              <a:rPr sz="2400" spc="-100" dirty="0">
                <a:latin typeface="Arial"/>
                <a:cs typeface="Arial"/>
              </a:rPr>
              <a:t>different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  <a:p>
            <a:pPr marL="3466465" indent="-342900">
              <a:lnSpc>
                <a:spcPts val="2845"/>
              </a:lnSpc>
              <a:spcBef>
                <a:spcPts val="25"/>
              </a:spcBef>
              <a:buChar char="-"/>
              <a:tabLst>
                <a:tab pos="3466465" algn="l"/>
                <a:tab pos="3467100" algn="l"/>
              </a:tabLst>
            </a:pPr>
            <a:r>
              <a:rPr sz="2400" spc="-110" dirty="0">
                <a:latin typeface="Arial"/>
                <a:cs typeface="Arial"/>
              </a:rPr>
              <a:t>Apply </a:t>
            </a:r>
            <a:r>
              <a:rPr sz="2400" spc="-140" dirty="0">
                <a:latin typeface="Arial"/>
                <a:cs typeface="Arial"/>
              </a:rPr>
              <a:t>this </a:t>
            </a:r>
            <a:r>
              <a:rPr sz="2400" spc="-250" dirty="0">
                <a:latin typeface="Arial"/>
                <a:cs typeface="Arial"/>
              </a:rPr>
              <a:t>same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10" dirty="0">
                <a:latin typeface="Arial"/>
                <a:cs typeface="Arial"/>
              </a:rPr>
              <a:t>4x4 </a:t>
            </a:r>
            <a:r>
              <a:rPr sz="2400" spc="-185" dirty="0">
                <a:latin typeface="Arial"/>
                <a:cs typeface="Arial"/>
              </a:rPr>
              <a:t>patches </a:t>
            </a:r>
            <a:r>
              <a:rPr sz="2400" spc="-125" dirty="0">
                <a:latin typeface="Arial"/>
                <a:cs typeface="Arial"/>
              </a:rPr>
              <a:t>in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  <a:p>
            <a:pPr marL="3466465" indent="-342900">
              <a:lnSpc>
                <a:spcPts val="2845"/>
              </a:lnSpc>
              <a:buChar char="-"/>
              <a:tabLst>
                <a:tab pos="3466465" algn="l"/>
                <a:tab pos="3467100" algn="l"/>
              </a:tabLst>
            </a:pPr>
            <a:r>
              <a:rPr sz="2400" spc="-155" dirty="0">
                <a:latin typeface="Arial"/>
                <a:cs typeface="Arial"/>
              </a:rPr>
              <a:t>Shift </a:t>
            </a:r>
            <a:r>
              <a:rPr sz="2400" spc="-175" dirty="0">
                <a:latin typeface="Arial"/>
                <a:cs typeface="Arial"/>
              </a:rPr>
              <a:t>by </a:t>
            </a:r>
            <a:r>
              <a:rPr sz="2400" spc="-135" dirty="0">
                <a:latin typeface="Arial"/>
                <a:cs typeface="Arial"/>
              </a:rPr>
              <a:t>2 </a:t>
            </a:r>
            <a:r>
              <a:rPr sz="2400" spc="-155" dirty="0">
                <a:latin typeface="Arial"/>
                <a:cs typeface="Arial"/>
              </a:rPr>
              <a:t>pixels </a:t>
            </a:r>
            <a:r>
              <a:rPr sz="2400" spc="-55" dirty="0">
                <a:latin typeface="Arial"/>
                <a:cs typeface="Arial"/>
              </a:rPr>
              <a:t>for </a:t>
            </a:r>
            <a:r>
              <a:rPr sz="2400" spc="-90" dirty="0">
                <a:latin typeface="Arial"/>
                <a:cs typeface="Arial"/>
              </a:rPr>
              <a:t>next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patch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3166745" algn="ctr">
              <a:lnSpc>
                <a:spcPct val="100000"/>
              </a:lnSpc>
            </a:pPr>
            <a:r>
              <a:rPr sz="2400" spc="-175" dirty="0">
                <a:latin typeface="Arial"/>
                <a:cs typeface="Arial"/>
              </a:rPr>
              <a:t>This </a:t>
            </a:r>
            <a:r>
              <a:rPr sz="2400" spc="-85" dirty="0">
                <a:latin typeface="Arial"/>
                <a:cs typeface="Arial"/>
              </a:rPr>
              <a:t>“patchy” </a:t>
            </a:r>
            <a:r>
              <a:rPr sz="2400" spc="-95" dirty="0">
                <a:latin typeface="Arial"/>
                <a:cs typeface="Arial"/>
              </a:rPr>
              <a:t>operation </a:t>
            </a:r>
            <a:r>
              <a:rPr sz="2400" spc="-220" dirty="0">
                <a:latin typeface="Arial"/>
                <a:cs typeface="Arial"/>
              </a:rPr>
              <a:t>is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convolution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332105" indent="-319405">
              <a:lnSpc>
                <a:spcPct val="100000"/>
              </a:lnSpc>
              <a:buAutoNum type="arabicParenR"/>
              <a:tabLst>
                <a:tab pos="332740" algn="l"/>
              </a:tabLst>
            </a:pPr>
            <a:r>
              <a:rPr sz="2400" spc="-110" dirty="0">
                <a:latin typeface="Arial"/>
                <a:cs typeface="Arial"/>
              </a:rPr>
              <a:t>Apply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60" dirty="0">
                <a:latin typeface="Arial"/>
                <a:cs typeface="Arial"/>
              </a:rPr>
              <a:t>set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60" dirty="0">
                <a:latin typeface="Arial"/>
                <a:cs typeface="Arial"/>
              </a:rPr>
              <a:t>weights </a:t>
            </a:r>
            <a:r>
              <a:rPr sz="2400" spc="-135" dirty="0">
                <a:latin typeface="Arial"/>
                <a:cs typeface="Arial"/>
              </a:rPr>
              <a:t>–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35" dirty="0">
                <a:latin typeface="Arial"/>
                <a:cs typeface="Arial"/>
              </a:rPr>
              <a:t>–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extract </a:t>
            </a:r>
            <a:r>
              <a:rPr sz="2400" b="1" spc="-90" dirty="0">
                <a:latin typeface="Trebuchet MS"/>
                <a:cs typeface="Trebuchet MS"/>
              </a:rPr>
              <a:t>local</a:t>
            </a:r>
            <a:r>
              <a:rPr sz="2400" b="1" spc="-310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features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arenR"/>
            </a:pPr>
            <a:endParaRPr sz="2400">
              <a:latin typeface="Times New Roman"/>
              <a:cs typeface="Times New Roman"/>
            </a:endParaRPr>
          </a:p>
          <a:p>
            <a:pPr marL="944880" indent="-33782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945515" algn="l"/>
              </a:tabLst>
            </a:pPr>
            <a:r>
              <a:rPr sz="2400" spc="-200" dirty="0">
                <a:latin typeface="Arial"/>
                <a:cs typeface="Arial"/>
              </a:rPr>
              <a:t>Use </a:t>
            </a:r>
            <a:r>
              <a:rPr sz="2400" b="1" spc="-105" dirty="0">
                <a:latin typeface="Trebuchet MS"/>
                <a:cs typeface="Trebuchet MS"/>
              </a:rPr>
              <a:t>multiple </a:t>
            </a:r>
            <a:r>
              <a:rPr sz="2400" b="1" spc="-114" dirty="0">
                <a:latin typeface="Trebuchet MS"/>
                <a:cs typeface="Trebuchet MS"/>
              </a:rPr>
              <a:t>filters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extract </a:t>
            </a:r>
            <a:r>
              <a:rPr sz="2400" spc="-100" dirty="0">
                <a:latin typeface="Arial"/>
                <a:cs typeface="Arial"/>
              </a:rPr>
              <a:t>different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AutoNum type="arabicParenR"/>
            </a:pPr>
            <a:endParaRPr sz="2500">
              <a:latin typeface="Times New Roman"/>
              <a:cs typeface="Times New Roman"/>
            </a:endParaRPr>
          </a:p>
          <a:p>
            <a:pPr marL="1404620" indent="-337820">
              <a:lnSpc>
                <a:spcPct val="100000"/>
              </a:lnSpc>
              <a:buFont typeface="Arial"/>
              <a:buAutoNum type="arabicParenR"/>
              <a:tabLst>
                <a:tab pos="1405255" algn="l"/>
              </a:tabLst>
            </a:pPr>
            <a:r>
              <a:rPr sz="2400" b="1" spc="-95" dirty="0">
                <a:latin typeface="Trebuchet MS"/>
                <a:cs typeface="Trebuchet MS"/>
              </a:rPr>
              <a:t>Spatially </a:t>
            </a:r>
            <a:r>
              <a:rPr sz="2400" b="1" spc="-105" dirty="0">
                <a:latin typeface="Trebuchet MS"/>
                <a:cs typeface="Trebuchet MS"/>
              </a:rPr>
              <a:t>share </a:t>
            </a:r>
            <a:r>
              <a:rPr sz="2400" spc="-140" dirty="0">
                <a:latin typeface="Arial"/>
                <a:cs typeface="Arial"/>
              </a:rPr>
              <a:t>parameters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215" dirty="0">
                <a:latin typeface="Arial"/>
                <a:cs typeface="Arial"/>
              </a:rPr>
              <a:t>each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915" y="3025141"/>
            <a:ext cx="5416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FFFFFF"/>
                </a:solidFill>
              </a:rPr>
              <a:t>What </a:t>
            </a:r>
            <a:r>
              <a:rPr spc="-135" dirty="0">
                <a:solidFill>
                  <a:srgbClr val="FFFFFF"/>
                </a:solidFill>
              </a:rPr>
              <a:t>Computers</a:t>
            </a:r>
            <a:r>
              <a:rPr spc="-465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“See”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871" y="2778253"/>
            <a:ext cx="815213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090"/>
              </a:lnSpc>
              <a:spcBef>
                <a:spcPts val="100"/>
              </a:spcBef>
            </a:pPr>
            <a:r>
              <a:rPr spc="-254" dirty="0">
                <a:solidFill>
                  <a:srgbClr val="FFFFFF"/>
                </a:solidFill>
              </a:rPr>
              <a:t>Feature </a:t>
            </a:r>
            <a:r>
              <a:rPr spc="-114" dirty="0">
                <a:solidFill>
                  <a:srgbClr val="FFFFFF"/>
                </a:solidFill>
              </a:rPr>
              <a:t>Extraction </a:t>
            </a:r>
            <a:r>
              <a:rPr spc="-345" dirty="0">
                <a:solidFill>
                  <a:srgbClr val="FFFFFF"/>
                </a:solidFill>
              </a:rPr>
              <a:t>and</a:t>
            </a:r>
            <a:r>
              <a:rPr spc="350" dirty="0">
                <a:solidFill>
                  <a:srgbClr val="FFFFFF"/>
                </a:solidFill>
              </a:rPr>
              <a:t> </a:t>
            </a:r>
            <a:r>
              <a:rPr spc="-105" dirty="0">
                <a:solidFill>
                  <a:srgbClr val="FFFFFF"/>
                </a:solidFill>
              </a:rPr>
              <a:t>Convolution</a:t>
            </a:r>
          </a:p>
          <a:p>
            <a:pPr algn="ctr">
              <a:lnSpc>
                <a:spcPts val="4130"/>
              </a:lnSpc>
            </a:pPr>
            <a:r>
              <a:rPr sz="3600" dirty="0">
                <a:solidFill>
                  <a:srgbClr val="FFFFFF"/>
                </a:solidFill>
              </a:rPr>
              <a:t>A </a:t>
            </a:r>
            <a:r>
              <a:rPr sz="3600" spc="-305" dirty="0">
                <a:solidFill>
                  <a:srgbClr val="FFFFFF"/>
                </a:solidFill>
              </a:rPr>
              <a:t>Case</a:t>
            </a:r>
            <a:r>
              <a:rPr sz="3600" spc="-15" dirty="0">
                <a:solidFill>
                  <a:srgbClr val="FFFFFF"/>
                </a:solidFill>
              </a:rPr>
              <a:t> </a:t>
            </a:r>
            <a:r>
              <a:rPr sz="3600" spc="-229" dirty="0">
                <a:solidFill>
                  <a:srgbClr val="FFFFFF"/>
                </a:solidFill>
              </a:rPr>
              <a:t>Study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7690" y="1358900"/>
            <a:ext cx="9417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Arial"/>
                <a:cs typeface="Arial"/>
              </a:rPr>
              <a:t>Suppose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114" dirty="0">
                <a:latin typeface="Arial"/>
                <a:cs typeface="Arial"/>
              </a:rPr>
              <a:t>want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14" dirty="0">
                <a:latin typeface="Arial"/>
                <a:cs typeface="Arial"/>
              </a:rPr>
              <a:t>compute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convolution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5x5 </a:t>
            </a:r>
            <a:r>
              <a:rPr sz="2400" spc="-210" dirty="0">
                <a:latin typeface="Arial"/>
                <a:cs typeface="Arial"/>
              </a:rPr>
              <a:t>image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3x3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1007" y="1871472"/>
            <a:ext cx="3624072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7392" y="2602992"/>
            <a:ext cx="2133600" cy="181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5282" y="3280727"/>
            <a:ext cx="470534" cy="463550"/>
          </a:xfrm>
          <a:custGeom>
            <a:avLst/>
            <a:gdLst/>
            <a:ahLst/>
            <a:cxnLst/>
            <a:rect l="l" t="t" r="r" b="b"/>
            <a:pathLst>
              <a:path w="470534" h="463550">
                <a:moveTo>
                  <a:pt x="0" y="231675"/>
                </a:moveTo>
                <a:lnTo>
                  <a:pt x="4779" y="184984"/>
                </a:lnTo>
                <a:lnTo>
                  <a:pt x="18487" y="141496"/>
                </a:lnTo>
                <a:lnTo>
                  <a:pt x="40178" y="102143"/>
                </a:lnTo>
                <a:lnTo>
                  <a:pt x="68905" y="67856"/>
                </a:lnTo>
                <a:lnTo>
                  <a:pt x="103723" y="39566"/>
                </a:lnTo>
                <a:lnTo>
                  <a:pt x="143685" y="18206"/>
                </a:lnTo>
                <a:lnTo>
                  <a:pt x="187846" y="4706"/>
                </a:lnTo>
                <a:lnTo>
                  <a:pt x="235259" y="0"/>
                </a:lnTo>
                <a:lnTo>
                  <a:pt x="282672" y="4706"/>
                </a:lnTo>
                <a:lnTo>
                  <a:pt x="326833" y="18206"/>
                </a:lnTo>
                <a:lnTo>
                  <a:pt x="366795" y="39566"/>
                </a:lnTo>
                <a:lnTo>
                  <a:pt x="401613" y="67856"/>
                </a:lnTo>
                <a:lnTo>
                  <a:pt x="430340" y="102143"/>
                </a:lnTo>
                <a:lnTo>
                  <a:pt x="452031" y="141496"/>
                </a:lnTo>
                <a:lnTo>
                  <a:pt x="465739" y="184984"/>
                </a:lnTo>
                <a:lnTo>
                  <a:pt x="470519" y="231675"/>
                </a:lnTo>
                <a:lnTo>
                  <a:pt x="465739" y="278365"/>
                </a:lnTo>
                <a:lnTo>
                  <a:pt x="452031" y="321853"/>
                </a:lnTo>
                <a:lnTo>
                  <a:pt x="430340" y="361207"/>
                </a:lnTo>
                <a:lnTo>
                  <a:pt x="401613" y="395494"/>
                </a:lnTo>
                <a:lnTo>
                  <a:pt x="366795" y="423784"/>
                </a:lnTo>
                <a:lnTo>
                  <a:pt x="326833" y="445144"/>
                </a:lnTo>
                <a:lnTo>
                  <a:pt x="282672" y="458644"/>
                </a:lnTo>
                <a:lnTo>
                  <a:pt x="235259" y="463351"/>
                </a:lnTo>
                <a:lnTo>
                  <a:pt x="187846" y="458644"/>
                </a:lnTo>
                <a:lnTo>
                  <a:pt x="143685" y="445144"/>
                </a:lnTo>
                <a:lnTo>
                  <a:pt x="103723" y="423784"/>
                </a:lnTo>
                <a:lnTo>
                  <a:pt x="68905" y="395494"/>
                </a:lnTo>
                <a:lnTo>
                  <a:pt x="40178" y="361207"/>
                </a:lnTo>
                <a:lnTo>
                  <a:pt x="18487" y="321853"/>
                </a:lnTo>
                <a:lnTo>
                  <a:pt x="4779" y="278365"/>
                </a:lnTo>
                <a:lnTo>
                  <a:pt x="0" y="2316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7137" y="3334003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19380" y="0"/>
                </a:moveTo>
                <a:lnTo>
                  <a:pt x="0" y="19748"/>
                </a:lnTo>
                <a:lnTo>
                  <a:pt x="160820" y="177533"/>
                </a:lnTo>
                <a:lnTo>
                  <a:pt x="0" y="335318"/>
                </a:lnTo>
                <a:lnTo>
                  <a:pt x="19380" y="355079"/>
                </a:lnTo>
                <a:lnTo>
                  <a:pt x="180581" y="196926"/>
                </a:lnTo>
                <a:lnTo>
                  <a:pt x="220108" y="196926"/>
                </a:lnTo>
                <a:lnTo>
                  <a:pt x="200342" y="177533"/>
                </a:lnTo>
                <a:lnTo>
                  <a:pt x="220095" y="158153"/>
                </a:lnTo>
                <a:lnTo>
                  <a:pt x="180581" y="158153"/>
                </a:lnTo>
                <a:lnTo>
                  <a:pt x="19380" y="0"/>
                </a:lnTo>
                <a:close/>
              </a:path>
              <a:path w="361315" h="355600">
                <a:moveTo>
                  <a:pt x="220108" y="196926"/>
                </a:moveTo>
                <a:lnTo>
                  <a:pt x="180581" y="196926"/>
                </a:lnTo>
                <a:lnTo>
                  <a:pt x="341769" y="355079"/>
                </a:lnTo>
                <a:lnTo>
                  <a:pt x="361162" y="335318"/>
                </a:lnTo>
                <a:lnTo>
                  <a:pt x="220108" y="196926"/>
                </a:lnTo>
                <a:close/>
              </a:path>
              <a:path w="361315" h="355600">
                <a:moveTo>
                  <a:pt x="341769" y="0"/>
                </a:moveTo>
                <a:lnTo>
                  <a:pt x="180581" y="158153"/>
                </a:lnTo>
                <a:lnTo>
                  <a:pt x="220095" y="158153"/>
                </a:lnTo>
                <a:lnTo>
                  <a:pt x="361162" y="19748"/>
                </a:lnTo>
                <a:lnTo>
                  <a:pt x="341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7134" y="3333996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0" y="19756"/>
                </a:moveTo>
                <a:lnTo>
                  <a:pt x="19383" y="0"/>
                </a:lnTo>
                <a:lnTo>
                  <a:pt x="180577" y="158152"/>
                </a:lnTo>
                <a:lnTo>
                  <a:pt x="341771" y="0"/>
                </a:lnTo>
                <a:lnTo>
                  <a:pt x="361154" y="19756"/>
                </a:lnTo>
                <a:lnTo>
                  <a:pt x="200336" y="177538"/>
                </a:lnTo>
                <a:lnTo>
                  <a:pt x="361154" y="335321"/>
                </a:lnTo>
                <a:lnTo>
                  <a:pt x="341771" y="355077"/>
                </a:lnTo>
                <a:lnTo>
                  <a:pt x="180577" y="196925"/>
                </a:lnTo>
                <a:lnTo>
                  <a:pt x="19383" y="355077"/>
                </a:lnTo>
                <a:lnTo>
                  <a:pt x="0" y="335321"/>
                </a:lnTo>
                <a:lnTo>
                  <a:pt x="160818" y="177538"/>
                </a:lnTo>
                <a:lnTo>
                  <a:pt x="0" y="1975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8969" y="4482084"/>
            <a:ext cx="1078420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83560" algn="r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Arial"/>
                <a:cs typeface="Arial"/>
              </a:rPr>
              <a:t>f</a:t>
            </a:r>
            <a:r>
              <a:rPr sz="2000" spc="-70" dirty="0">
                <a:latin typeface="Arial"/>
                <a:cs typeface="Arial"/>
              </a:rPr>
              <a:t>i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332479">
              <a:lnSpc>
                <a:spcPct val="100000"/>
              </a:lnSpc>
            </a:pPr>
            <a:r>
              <a:rPr sz="2000" spc="-18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outputs…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1600" y="2321481"/>
            <a:ext cx="3050612" cy="305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8152" y="3008376"/>
            <a:ext cx="1917192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8608" y="3549612"/>
            <a:ext cx="558165" cy="549275"/>
          </a:xfrm>
          <a:custGeom>
            <a:avLst/>
            <a:gdLst/>
            <a:ahLst/>
            <a:cxnLst/>
            <a:rect l="l" t="t" r="r" b="b"/>
            <a:pathLst>
              <a:path w="558164" h="549275">
                <a:moveTo>
                  <a:pt x="0" y="274612"/>
                </a:moveTo>
                <a:lnTo>
                  <a:pt x="4492" y="225250"/>
                </a:lnTo>
                <a:lnTo>
                  <a:pt x="17446" y="178791"/>
                </a:lnTo>
                <a:lnTo>
                  <a:pt x="38072" y="136010"/>
                </a:lnTo>
                <a:lnTo>
                  <a:pt x="65584" y="97683"/>
                </a:lnTo>
                <a:lnTo>
                  <a:pt x="99194" y="64585"/>
                </a:lnTo>
                <a:lnTo>
                  <a:pt x="138114" y="37492"/>
                </a:lnTo>
                <a:lnTo>
                  <a:pt x="181556" y="17180"/>
                </a:lnTo>
                <a:lnTo>
                  <a:pt x="228734" y="4424"/>
                </a:lnTo>
                <a:lnTo>
                  <a:pt x="278860" y="0"/>
                </a:lnTo>
                <a:lnTo>
                  <a:pt x="328985" y="4424"/>
                </a:lnTo>
                <a:lnTo>
                  <a:pt x="376163" y="17180"/>
                </a:lnTo>
                <a:lnTo>
                  <a:pt x="419606" y="37492"/>
                </a:lnTo>
                <a:lnTo>
                  <a:pt x="458526" y="64585"/>
                </a:lnTo>
                <a:lnTo>
                  <a:pt x="492135" y="97683"/>
                </a:lnTo>
                <a:lnTo>
                  <a:pt x="519647" y="136010"/>
                </a:lnTo>
                <a:lnTo>
                  <a:pt x="540274" y="178791"/>
                </a:lnTo>
                <a:lnTo>
                  <a:pt x="553227" y="225250"/>
                </a:lnTo>
                <a:lnTo>
                  <a:pt x="557720" y="274612"/>
                </a:lnTo>
                <a:lnTo>
                  <a:pt x="553227" y="323974"/>
                </a:lnTo>
                <a:lnTo>
                  <a:pt x="540274" y="370433"/>
                </a:lnTo>
                <a:lnTo>
                  <a:pt x="519647" y="413214"/>
                </a:lnTo>
                <a:lnTo>
                  <a:pt x="492135" y="451541"/>
                </a:lnTo>
                <a:lnTo>
                  <a:pt x="458526" y="484638"/>
                </a:lnTo>
                <a:lnTo>
                  <a:pt x="419606" y="511731"/>
                </a:lnTo>
                <a:lnTo>
                  <a:pt x="376163" y="532043"/>
                </a:lnTo>
                <a:lnTo>
                  <a:pt x="328985" y="544799"/>
                </a:lnTo>
                <a:lnTo>
                  <a:pt x="278860" y="549224"/>
                </a:lnTo>
                <a:lnTo>
                  <a:pt x="228734" y="544799"/>
                </a:lnTo>
                <a:lnTo>
                  <a:pt x="181556" y="532043"/>
                </a:lnTo>
                <a:lnTo>
                  <a:pt x="138114" y="511731"/>
                </a:lnTo>
                <a:lnTo>
                  <a:pt x="99194" y="484638"/>
                </a:lnTo>
                <a:lnTo>
                  <a:pt x="65584" y="451541"/>
                </a:lnTo>
                <a:lnTo>
                  <a:pt x="38072" y="413214"/>
                </a:lnTo>
                <a:lnTo>
                  <a:pt x="17446" y="370433"/>
                </a:lnTo>
                <a:lnTo>
                  <a:pt x="4492" y="323974"/>
                </a:lnTo>
                <a:lnTo>
                  <a:pt x="0" y="27461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0076" y="3612769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22974" y="0"/>
                </a:moveTo>
                <a:lnTo>
                  <a:pt x="0" y="23406"/>
                </a:lnTo>
                <a:lnTo>
                  <a:pt x="190614" y="210438"/>
                </a:lnTo>
                <a:lnTo>
                  <a:pt x="0" y="397459"/>
                </a:lnTo>
                <a:lnTo>
                  <a:pt x="22974" y="420877"/>
                </a:lnTo>
                <a:lnTo>
                  <a:pt x="214033" y="233413"/>
                </a:lnTo>
                <a:lnTo>
                  <a:pt x="260880" y="233413"/>
                </a:lnTo>
                <a:lnTo>
                  <a:pt x="237464" y="210438"/>
                </a:lnTo>
                <a:lnTo>
                  <a:pt x="260891" y="187451"/>
                </a:lnTo>
                <a:lnTo>
                  <a:pt x="214033" y="187451"/>
                </a:lnTo>
                <a:lnTo>
                  <a:pt x="22974" y="0"/>
                </a:lnTo>
                <a:close/>
              </a:path>
              <a:path w="428625" h="421004">
                <a:moveTo>
                  <a:pt x="260880" y="233413"/>
                </a:moveTo>
                <a:lnTo>
                  <a:pt x="214033" y="233413"/>
                </a:lnTo>
                <a:lnTo>
                  <a:pt x="405104" y="420877"/>
                </a:lnTo>
                <a:lnTo>
                  <a:pt x="428078" y="397459"/>
                </a:lnTo>
                <a:lnTo>
                  <a:pt x="260880" y="233413"/>
                </a:lnTo>
                <a:close/>
              </a:path>
              <a:path w="428625" h="421004">
                <a:moveTo>
                  <a:pt x="405104" y="0"/>
                </a:moveTo>
                <a:lnTo>
                  <a:pt x="214033" y="187451"/>
                </a:lnTo>
                <a:lnTo>
                  <a:pt x="260891" y="187451"/>
                </a:lnTo>
                <a:lnTo>
                  <a:pt x="428078" y="23406"/>
                </a:lnTo>
                <a:lnTo>
                  <a:pt x="405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070" y="3612767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0" y="23418"/>
                </a:moveTo>
                <a:lnTo>
                  <a:pt x="22975" y="0"/>
                </a:lnTo>
                <a:lnTo>
                  <a:pt x="214043" y="187463"/>
                </a:lnTo>
                <a:lnTo>
                  <a:pt x="405111" y="0"/>
                </a:lnTo>
                <a:lnTo>
                  <a:pt x="428086" y="23418"/>
                </a:lnTo>
                <a:lnTo>
                  <a:pt x="237464" y="210442"/>
                </a:lnTo>
                <a:lnTo>
                  <a:pt x="428086" y="397466"/>
                </a:lnTo>
                <a:lnTo>
                  <a:pt x="405111" y="420884"/>
                </a:lnTo>
                <a:lnTo>
                  <a:pt x="214043" y="233421"/>
                </a:lnTo>
                <a:lnTo>
                  <a:pt x="22975" y="420884"/>
                </a:lnTo>
                <a:lnTo>
                  <a:pt x="0" y="397466"/>
                </a:lnTo>
                <a:lnTo>
                  <a:pt x="190622" y="210442"/>
                </a:lnTo>
                <a:lnTo>
                  <a:pt x="0" y="234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4714" y="4839716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63156" y="2948728"/>
            <a:ext cx="1822461" cy="1821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8873" y="3622916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84"/>
                </a:lnTo>
                <a:lnTo>
                  <a:pt x="452907" y="129184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8873" y="3896359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71"/>
                </a:lnTo>
                <a:lnTo>
                  <a:pt x="452907" y="129171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8876" y="3622913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7"/>
                </a:lnTo>
                <a:lnTo>
                  <a:pt x="0" y="1291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8876" y="3896355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8"/>
                </a:lnTo>
                <a:lnTo>
                  <a:pt x="0" y="1291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18180" y="4839716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8632" y="3002279"/>
            <a:ext cx="1920239" cy="163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8110" y="3548469"/>
            <a:ext cx="558800" cy="551815"/>
          </a:xfrm>
          <a:custGeom>
            <a:avLst/>
            <a:gdLst/>
            <a:ahLst/>
            <a:cxnLst/>
            <a:rect l="l" t="t" r="r" b="b"/>
            <a:pathLst>
              <a:path w="558800" h="551814">
                <a:moveTo>
                  <a:pt x="0" y="275769"/>
                </a:moveTo>
                <a:lnTo>
                  <a:pt x="4496" y="226199"/>
                </a:lnTo>
                <a:lnTo>
                  <a:pt x="17460" y="179544"/>
                </a:lnTo>
                <a:lnTo>
                  <a:pt x="38104" y="136583"/>
                </a:lnTo>
                <a:lnTo>
                  <a:pt x="65639" y="98094"/>
                </a:lnTo>
                <a:lnTo>
                  <a:pt x="99277" y="64857"/>
                </a:lnTo>
                <a:lnTo>
                  <a:pt x="138230" y="37650"/>
                </a:lnTo>
                <a:lnTo>
                  <a:pt x="181709" y="17252"/>
                </a:lnTo>
                <a:lnTo>
                  <a:pt x="228927" y="4443"/>
                </a:lnTo>
                <a:lnTo>
                  <a:pt x="279095" y="0"/>
                </a:lnTo>
                <a:lnTo>
                  <a:pt x="329263" y="4443"/>
                </a:lnTo>
                <a:lnTo>
                  <a:pt x="376481" y="17252"/>
                </a:lnTo>
                <a:lnTo>
                  <a:pt x="419960" y="37650"/>
                </a:lnTo>
                <a:lnTo>
                  <a:pt x="458913" y="64857"/>
                </a:lnTo>
                <a:lnTo>
                  <a:pt x="492551" y="98094"/>
                </a:lnTo>
                <a:lnTo>
                  <a:pt x="520086" y="136583"/>
                </a:lnTo>
                <a:lnTo>
                  <a:pt x="540730" y="179544"/>
                </a:lnTo>
                <a:lnTo>
                  <a:pt x="553694" y="226199"/>
                </a:lnTo>
                <a:lnTo>
                  <a:pt x="558191" y="275769"/>
                </a:lnTo>
                <a:lnTo>
                  <a:pt x="553694" y="325339"/>
                </a:lnTo>
                <a:lnTo>
                  <a:pt x="540730" y="371993"/>
                </a:lnTo>
                <a:lnTo>
                  <a:pt x="520086" y="414955"/>
                </a:lnTo>
                <a:lnTo>
                  <a:pt x="492551" y="453443"/>
                </a:lnTo>
                <a:lnTo>
                  <a:pt x="458913" y="486680"/>
                </a:lnTo>
                <a:lnTo>
                  <a:pt x="419960" y="513887"/>
                </a:lnTo>
                <a:lnTo>
                  <a:pt x="376481" y="534285"/>
                </a:lnTo>
                <a:lnTo>
                  <a:pt x="329263" y="547095"/>
                </a:lnTo>
                <a:lnTo>
                  <a:pt x="279095" y="551538"/>
                </a:lnTo>
                <a:lnTo>
                  <a:pt x="228927" y="547095"/>
                </a:lnTo>
                <a:lnTo>
                  <a:pt x="181709" y="534285"/>
                </a:lnTo>
                <a:lnTo>
                  <a:pt x="138230" y="513887"/>
                </a:lnTo>
                <a:lnTo>
                  <a:pt x="99277" y="486680"/>
                </a:lnTo>
                <a:lnTo>
                  <a:pt x="65639" y="453443"/>
                </a:lnTo>
                <a:lnTo>
                  <a:pt x="38104" y="414955"/>
                </a:lnTo>
                <a:lnTo>
                  <a:pt x="17460" y="371993"/>
                </a:lnTo>
                <a:lnTo>
                  <a:pt x="4496" y="325339"/>
                </a:lnTo>
                <a:lnTo>
                  <a:pt x="0" y="27576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9565" y="3611892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23113" y="0"/>
                </a:moveTo>
                <a:lnTo>
                  <a:pt x="0" y="23482"/>
                </a:lnTo>
                <a:lnTo>
                  <a:pt x="190804" y="211315"/>
                </a:lnTo>
                <a:lnTo>
                  <a:pt x="0" y="399148"/>
                </a:lnTo>
                <a:lnTo>
                  <a:pt x="23113" y="422617"/>
                </a:lnTo>
                <a:lnTo>
                  <a:pt x="214287" y="234429"/>
                </a:lnTo>
                <a:lnTo>
                  <a:pt x="261249" y="234429"/>
                </a:lnTo>
                <a:lnTo>
                  <a:pt x="237769" y="211315"/>
                </a:lnTo>
                <a:lnTo>
                  <a:pt x="261249" y="188201"/>
                </a:lnTo>
                <a:lnTo>
                  <a:pt x="214287" y="188201"/>
                </a:lnTo>
                <a:lnTo>
                  <a:pt x="23113" y="0"/>
                </a:lnTo>
                <a:close/>
              </a:path>
              <a:path w="428625" h="422910">
                <a:moveTo>
                  <a:pt x="261249" y="234429"/>
                </a:moveTo>
                <a:lnTo>
                  <a:pt x="214287" y="234429"/>
                </a:lnTo>
                <a:lnTo>
                  <a:pt x="405460" y="422617"/>
                </a:lnTo>
                <a:lnTo>
                  <a:pt x="428574" y="399148"/>
                </a:lnTo>
                <a:lnTo>
                  <a:pt x="261249" y="234429"/>
                </a:lnTo>
                <a:close/>
              </a:path>
              <a:path w="428625" h="422910">
                <a:moveTo>
                  <a:pt x="405460" y="0"/>
                </a:moveTo>
                <a:lnTo>
                  <a:pt x="214287" y="188201"/>
                </a:lnTo>
                <a:lnTo>
                  <a:pt x="261249" y="188201"/>
                </a:lnTo>
                <a:lnTo>
                  <a:pt x="428574" y="23482"/>
                </a:lnTo>
                <a:lnTo>
                  <a:pt x="405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574" y="3611898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0" y="23477"/>
                </a:moveTo>
                <a:lnTo>
                  <a:pt x="23111" y="0"/>
                </a:lnTo>
                <a:lnTo>
                  <a:pt x="214281" y="188195"/>
                </a:lnTo>
                <a:lnTo>
                  <a:pt x="405452" y="0"/>
                </a:lnTo>
                <a:lnTo>
                  <a:pt x="428563" y="23477"/>
                </a:lnTo>
                <a:lnTo>
                  <a:pt x="237761" y="211309"/>
                </a:lnTo>
                <a:lnTo>
                  <a:pt x="428563" y="399141"/>
                </a:lnTo>
                <a:lnTo>
                  <a:pt x="405452" y="422618"/>
                </a:lnTo>
                <a:lnTo>
                  <a:pt x="214281" y="234423"/>
                </a:lnTo>
                <a:lnTo>
                  <a:pt x="23111" y="422618"/>
                </a:lnTo>
                <a:lnTo>
                  <a:pt x="0" y="399141"/>
                </a:lnTo>
                <a:lnTo>
                  <a:pt x="190802" y="211309"/>
                </a:lnTo>
                <a:lnTo>
                  <a:pt x="0" y="234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5803" y="484276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1068" y="3621049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17"/>
                </a:lnTo>
                <a:lnTo>
                  <a:pt x="453288" y="129717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068" y="3895636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30"/>
                </a:lnTo>
                <a:lnTo>
                  <a:pt x="453288" y="129730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063" y="3621051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063" y="3895645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1899" y="4842764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0629" y="2321481"/>
            <a:ext cx="3051878" cy="30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72294" y="2946555"/>
            <a:ext cx="1836396" cy="185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35605" y="2916605"/>
          <a:ext cx="1825624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79" y="2993135"/>
            <a:ext cx="1932431" cy="167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3652" y="3548824"/>
            <a:ext cx="562610" cy="563880"/>
          </a:xfrm>
          <a:custGeom>
            <a:avLst/>
            <a:gdLst/>
            <a:ahLst/>
            <a:cxnLst/>
            <a:rect l="l" t="t" r="r" b="b"/>
            <a:pathLst>
              <a:path w="562610" h="563879">
                <a:moveTo>
                  <a:pt x="0" y="281924"/>
                </a:moveTo>
                <a:lnTo>
                  <a:pt x="3680" y="236194"/>
                </a:lnTo>
                <a:lnTo>
                  <a:pt x="14337" y="192814"/>
                </a:lnTo>
                <a:lnTo>
                  <a:pt x="31390" y="152363"/>
                </a:lnTo>
                <a:lnTo>
                  <a:pt x="54261" y="115423"/>
                </a:lnTo>
                <a:lnTo>
                  <a:pt x="82370" y="82573"/>
                </a:lnTo>
                <a:lnTo>
                  <a:pt x="115139" y="54395"/>
                </a:lnTo>
                <a:lnTo>
                  <a:pt x="151989" y="31467"/>
                </a:lnTo>
                <a:lnTo>
                  <a:pt x="192340" y="14372"/>
                </a:lnTo>
                <a:lnTo>
                  <a:pt x="235613" y="3689"/>
                </a:lnTo>
                <a:lnTo>
                  <a:pt x="281231" y="0"/>
                </a:lnTo>
                <a:lnTo>
                  <a:pt x="326848" y="3689"/>
                </a:lnTo>
                <a:lnTo>
                  <a:pt x="370122" y="14372"/>
                </a:lnTo>
                <a:lnTo>
                  <a:pt x="410473" y="31467"/>
                </a:lnTo>
                <a:lnTo>
                  <a:pt x="447322" y="54395"/>
                </a:lnTo>
                <a:lnTo>
                  <a:pt x="480091" y="82573"/>
                </a:lnTo>
                <a:lnTo>
                  <a:pt x="508201" y="115423"/>
                </a:lnTo>
                <a:lnTo>
                  <a:pt x="531071" y="152363"/>
                </a:lnTo>
                <a:lnTo>
                  <a:pt x="548125" y="192814"/>
                </a:lnTo>
                <a:lnTo>
                  <a:pt x="558781" y="236194"/>
                </a:lnTo>
                <a:lnTo>
                  <a:pt x="562462" y="281924"/>
                </a:lnTo>
                <a:lnTo>
                  <a:pt x="558781" y="327653"/>
                </a:lnTo>
                <a:lnTo>
                  <a:pt x="548125" y="371034"/>
                </a:lnTo>
                <a:lnTo>
                  <a:pt x="531071" y="411485"/>
                </a:lnTo>
                <a:lnTo>
                  <a:pt x="508201" y="448425"/>
                </a:lnTo>
                <a:lnTo>
                  <a:pt x="480091" y="481275"/>
                </a:lnTo>
                <a:lnTo>
                  <a:pt x="447322" y="509454"/>
                </a:lnTo>
                <a:lnTo>
                  <a:pt x="410473" y="532381"/>
                </a:lnTo>
                <a:lnTo>
                  <a:pt x="370122" y="549476"/>
                </a:lnTo>
                <a:lnTo>
                  <a:pt x="326848" y="560159"/>
                </a:lnTo>
                <a:lnTo>
                  <a:pt x="281231" y="563849"/>
                </a:lnTo>
                <a:lnTo>
                  <a:pt x="235613" y="560159"/>
                </a:lnTo>
                <a:lnTo>
                  <a:pt x="192340" y="549476"/>
                </a:lnTo>
                <a:lnTo>
                  <a:pt x="151989" y="532381"/>
                </a:lnTo>
                <a:lnTo>
                  <a:pt x="115139" y="509454"/>
                </a:lnTo>
                <a:lnTo>
                  <a:pt x="82370" y="481275"/>
                </a:lnTo>
                <a:lnTo>
                  <a:pt x="54261" y="448425"/>
                </a:lnTo>
                <a:lnTo>
                  <a:pt x="31390" y="411485"/>
                </a:lnTo>
                <a:lnTo>
                  <a:pt x="14337" y="371034"/>
                </a:lnTo>
                <a:lnTo>
                  <a:pt x="3680" y="327653"/>
                </a:lnTo>
                <a:lnTo>
                  <a:pt x="0" y="28192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5336" y="3613759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23799" y="0"/>
                </a:moveTo>
                <a:lnTo>
                  <a:pt x="0" y="23837"/>
                </a:lnTo>
                <a:lnTo>
                  <a:pt x="192341" y="215950"/>
                </a:lnTo>
                <a:lnTo>
                  <a:pt x="0" y="408050"/>
                </a:lnTo>
                <a:lnTo>
                  <a:pt x="23799" y="431888"/>
                </a:lnTo>
                <a:lnTo>
                  <a:pt x="216179" y="239750"/>
                </a:lnTo>
                <a:lnTo>
                  <a:pt x="263835" y="239750"/>
                </a:lnTo>
                <a:lnTo>
                  <a:pt x="240004" y="215950"/>
                </a:lnTo>
                <a:lnTo>
                  <a:pt x="263847" y="192138"/>
                </a:lnTo>
                <a:lnTo>
                  <a:pt x="216179" y="192138"/>
                </a:lnTo>
                <a:lnTo>
                  <a:pt x="23799" y="0"/>
                </a:lnTo>
                <a:close/>
              </a:path>
              <a:path w="432435" h="432435">
                <a:moveTo>
                  <a:pt x="263835" y="239750"/>
                </a:moveTo>
                <a:lnTo>
                  <a:pt x="216179" y="239750"/>
                </a:lnTo>
                <a:lnTo>
                  <a:pt x="408558" y="431888"/>
                </a:lnTo>
                <a:lnTo>
                  <a:pt x="432358" y="408050"/>
                </a:lnTo>
                <a:lnTo>
                  <a:pt x="263835" y="239750"/>
                </a:lnTo>
                <a:close/>
              </a:path>
              <a:path w="432435" h="432435">
                <a:moveTo>
                  <a:pt x="408558" y="0"/>
                </a:moveTo>
                <a:lnTo>
                  <a:pt x="216179" y="192138"/>
                </a:lnTo>
                <a:lnTo>
                  <a:pt x="263847" y="192138"/>
                </a:lnTo>
                <a:lnTo>
                  <a:pt x="432358" y="23837"/>
                </a:lnTo>
                <a:lnTo>
                  <a:pt x="40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5329" y="3613770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0" y="23829"/>
                </a:moveTo>
                <a:lnTo>
                  <a:pt x="23799" y="0"/>
                </a:lnTo>
                <a:lnTo>
                  <a:pt x="216177" y="192140"/>
                </a:lnTo>
                <a:lnTo>
                  <a:pt x="408555" y="0"/>
                </a:lnTo>
                <a:lnTo>
                  <a:pt x="432355" y="23829"/>
                </a:lnTo>
                <a:lnTo>
                  <a:pt x="240007" y="215940"/>
                </a:lnTo>
                <a:lnTo>
                  <a:pt x="432355" y="408051"/>
                </a:lnTo>
                <a:lnTo>
                  <a:pt x="408555" y="431879"/>
                </a:lnTo>
                <a:lnTo>
                  <a:pt x="216177" y="239740"/>
                </a:lnTo>
                <a:lnTo>
                  <a:pt x="23799" y="431879"/>
                </a:lnTo>
                <a:lnTo>
                  <a:pt x="0" y="408051"/>
                </a:lnTo>
                <a:lnTo>
                  <a:pt x="192348" y="215940"/>
                </a:lnTo>
                <a:lnTo>
                  <a:pt x="0" y="2382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5748" y="487324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1058" y="3623030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13"/>
                </a:lnTo>
                <a:lnTo>
                  <a:pt x="456755" y="132613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1058" y="390375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26"/>
                </a:lnTo>
                <a:lnTo>
                  <a:pt x="456755" y="132626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056" y="3623036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1056" y="390376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7604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7090" y="2290422"/>
            <a:ext cx="3082249" cy="312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4841" y="2969020"/>
            <a:ext cx="1838630" cy="186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77998" y="2919933"/>
          <a:ext cx="1842135" cy="188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9488" y="2999232"/>
            <a:ext cx="1908048" cy="167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969" y="3554374"/>
            <a:ext cx="556260" cy="563245"/>
          </a:xfrm>
          <a:custGeom>
            <a:avLst/>
            <a:gdLst/>
            <a:ahLst/>
            <a:cxnLst/>
            <a:rect l="l" t="t" r="r" b="b"/>
            <a:pathLst>
              <a:path w="556260" h="563245">
                <a:moveTo>
                  <a:pt x="0" y="281353"/>
                </a:moveTo>
                <a:lnTo>
                  <a:pt x="3638" y="235716"/>
                </a:lnTo>
                <a:lnTo>
                  <a:pt x="14173" y="192423"/>
                </a:lnTo>
                <a:lnTo>
                  <a:pt x="31031" y="152055"/>
                </a:lnTo>
                <a:lnTo>
                  <a:pt x="53640" y="115189"/>
                </a:lnTo>
                <a:lnTo>
                  <a:pt x="81429" y="82406"/>
                </a:lnTo>
                <a:lnTo>
                  <a:pt x="113823" y="54284"/>
                </a:lnTo>
                <a:lnTo>
                  <a:pt x="150251" y="31404"/>
                </a:lnTo>
                <a:lnTo>
                  <a:pt x="190141" y="14343"/>
                </a:lnTo>
                <a:lnTo>
                  <a:pt x="232920" y="3682"/>
                </a:lnTo>
                <a:lnTo>
                  <a:pt x="278016" y="0"/>
                </a:lnTo>
                <a:lnTo>
                  <a:pt x="323111" y="3682"/>
                </a:lnTo>
                <a:lnTo>
                  <a:pt x="365890" y="14343"/>
                </a:lnTo>
                <a:lnTo>
                  <a:pt x="405780" y="31404"/>
                </a:lnTo>
                <a:lnTo>
                  <a:pt x="442208" y="54284"/>
                </a:lnTo>
                <a:lnTo>
                  <a:pt x="474603" y="82406"/>
                </a:lnTo>
                <a:lnTo>
                  <a:pt x="502391" y="115189"/>
                </a:lnTo>
                <a:lnTo>
                  <a:pt x="525000" y="152055"/>
                </a:lnTo>
                <a:lnTo>
                  <a:pt x="541858" y="192423"/>
                </a:lnTo>
                <a:lnTo>
                  <a:pt x="552393" y="235716"/>
                </a:lnTo>
                <a:lnTo>
                  <a:pt x="556032" y="281353"/>
                </a:lnTo>
                <a:lnTo>
                  <a:pt x="552393" y="326990"/>
                </a:lnTo>
                <a:lnTo>
                  <a:pt x="541858" y="370282"/>
                </a:lnTo>
                <a:lnTo>
                  <a:pt x="525000" y="410651"/>
                </a:lnTo>
                <a:lnTo>
                  <a:pt x="502391" y="447516"/>
                </a:lnTo>
                <a:lnTo>
                  <a:pt x="474603" y="480299"/>
                </a:lnTo>
                <a:lnTo>
                  <a:pt x="442208" y="508421"/>
                </a:lnTo>
                <a:lnTo>
                  <a:pt x="405780" y="531302"/>
                </a:lnTo>
                <a:lnTo>
                  <a:pt x="365890" y="548362"/>
                </a:lnTo>
                <a:lnTo>
                  <a:pt x="323111" y="559023"/>
                </a:lnTo>
                <a:lnTo>
                  <a:pt x="278016" y="562706"/>
                </a:lnTo>
                <a:lnTo>
                  <a:pt x="232920" y="559023"/>
                </a:lnTo>
                <a:lnTo>
                  <a:pt x="190141" y="548362"/>
                </a:lnTo>
                <a:lnTo>
                  <a:pt x="150251" y="531302"/>
                </a:lnTo>
                <a:lnTo>
                  <a:pt x="113823" y="508421"/>
                </a:lnTo>
                <a:lnTo>
                  <a:pt x="81429" y="480299"/>
                </a:lnTo>
                <a:lnTo>
                  <a:pt x="53640" y="447516"/>
                </a:lnTo>
                <a:lnTo>
                  <a:pt x="31031" y="410651"/>
                </a:lnTo>
                <a:lnTo>
                  <a:pt x="14173" y="370282"/>
                </a:lnTo>
                <a:lnTo>
                  <a:pt x="3638" y="326990"/>
                </a:lnTo>
                <a:lnTo>
                  <a:pt x="0" y="28135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0879" y="3619334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23672" y="0"/>
                </a:moveTo>
                <a:lnTo>
                  <a:pt x="0" y="23469"/>
                </a:lnTo>
                <a:lnTo>
                  <a:pt x="190296" y="215353"/>
                </a:lnTo>
                <a:lnTo>
                  <a:pt x="0" y="407225"/>
                </a:lnTo>
                <a:lnTo>
                  <a:pt x="23672" y="430695"/>
                </a:lnTo>
                <a:lnTo>
                  <a:pt x="213779" y="239014"/>
                </a:lnTo>
                <a:lnTo>
                  <a:pt x="260716" y="239014"/>
                </a:lnTo>
                <a:lnTo>
                  <a:pt x="237248" y="215353"/>
                </a:lnTo>
                <a:lnTo>
                  <a:pt x="260727" y="191681"/>
                </a:lnTo>
                <a:lnTo>
                  <a:pt x="213779" y="191681"/>
                </a:lnTo>
                <a:lnTo>
                  <a:pt x="23672" y="0"/>
                </a:lnTo>
                <a:close/>
              </a:path>
              <a:path w="427989" h="431164">
                <a:moveTo>
                  <a:pt x="260716" y="239014"/>
                </a:moveTo>
                <a:lnTo>
                  <a:pt x="213779" y="239014"/>
                </a:lnTo>
                <a:lnTo>
                  <a:pt x="403885" y="430695"/>
                </a:lnTo>
                <a:lnTo>
                  <a:pt x="427558" y="407225"/>
                </a:lnTo>
                <a:lnTo>
                  <a:pt x="260716" y="239014"/>
                </a:lnTo>
                <a:close/>
              </a:path>
              <a:path w="427989" h="431164">
                <a:moveTo>
                  <a:pt x="403885" y="0"/>
                </a:moveTo>
                <a:lnTo>
                  <a:pt x="213779" y="191681"/>
                </a:lnTo>
                <a:lnTo>
                  <a:pt x="260727" y="191681"/>
                </a:lnTo>
                <a:lnTo>
                  <a:pt x="427558" y="23469"/>
                </a:lnTo>
                <a:lnTo>
                  <a:pt x="4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0874" y="3619331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0" y="23475"/>
                </a:moveTo>
                <a:lnTo>
                  <a:pt x="23668" y="0"/>
                </a:lnTo>
                <a:lnTo>
                  <a:pt x="213776" y="191680"/>
                </a:lnTo>
                <a:lnTo>
                  <a:pt x="403885" y="0"/>
                </a:lnTo>
                <a:lnTo>
                  <a:pt x="427553" y="23475"/>
                </a:lnTo>
                <a:lnTo>
                  <a:pt x="237252" y="215349"/>
                </a:lnTo>
                <a:lnTo>
                  <a:pt x="427553" y="407223"/>
                </a:lnTo>
                <a:lnTo>
                  <a:pt x="403885" y="430697"/>
                </a:lnTo>
                <a:lnTo>
                  <a:pt x="213776" y="239017"/>
                </a:lnTo>
                <a:lnTo>
                  <a:pt x="23668" y="430697"/>
                </a:lnTo>
                <a:lnTo>
                  <a:pt x="0" y="407223"/>
                </a:lnTo>
                <a:lnTo>
                  <a:pt x="190301" y="215349"/>
                </a:lnTo>
                <a:lnTo>
                  <a:pt x="0" y="234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90398" y="487629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0595" y="3628428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0595" y="3908590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0592" y="3628434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8"/>
                </a:lnTo>
                <a:lnTo>
                  <a:pt x="0" y="132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0592" y="3908589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9"/>
                </a:lnTo>
                <a:lnTo>
                  <a:pt x="0" y="1323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24480" y="487629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8778" y="2309485"/>
            <a:ext cx="3060948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4479" y="2960219"/>
            <a:ext cx="1829330" cy="1886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26855" y="2936760"/>
          <a:ext cx="1796414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20" y="3026664"/>
            <a:ext cx="1923287" cy="1667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42" y="3581146"/>
            <a:ext cx="560070" cy="561340"/>
          </a:xfrm>
          <a:custGeom>
            <a:avLst/>
            <a:gdLst/>
            <a:ahLst/>
            <a:cxnLst/>
            <a:rect l="l" t="t" r="r" b="b"/>
            <a:pathLst>
              <a:path w="560070" h="561339">
                <a:moveTo>
                  <a:pt x="0" y="280579"/>
                </a:moveTo>
                <a:lnTo>
                  <a:pt x="3661" y="235067"/>
                </a:lnTo>
                <a:lnTo>
                  <a:pt x="14261" y="191894"/>
                </a:lnTo>
                <a:lnTo>
                  <a:pt x="31225" y="151636"/>
                </a:lnTo>
                <a:lnTo>
                  <a:pt x="53975" y="114872"/>
                </a:lnTo>
                <a:lnTo>
                  <a:pt x="81936" y="82179"/>
                </a:lnTo>
                <a:lnTo>
                  <a:pt x="114532" y="54135"/>
                </a:lnTo>
                <a:lnTo>
                  <a:pt x="151188" y="31317"/>
                </a:lnTo>
                <a:lnTo>
                  <a:pt x="191326" y="14304"/>
                </a:lnTo>
                <a:lnTo>
                  <a:pt x="234372" y="3672"/>
                </a:lnTo>
                <a:lnTo>
                  <a:pt x="279749" y="0"/>
                </a:lnTo>
                <a:lnTo>
                  <a:pt x="325126" y="3672"/>
                </a:lnTo>
                <a:lnTo>
                  <a:pt x="368171" y="14304"/>
                </a:lnTo>
                <a:lnTo>
                  <a:pt x="408310" y="31317"/>
                </a:lnTo>
                <a:lnTo>
                  <a:pt x="444966" y="54135"/>
                </a:lnTo>
                <a:lnTo>
                  <a:pt x="477562" y="82179"/>
                </a:lnTo>
                <a:lnTo>
                  <a:pt x="505523" y="114872"/>
                </a:lnTo>
                <a:lnTo>
                  <a:pt x="528274" y="151636"/>
                </a:lnTo>
                <a:lnTo>
                  <a:pt x="545237" y="191894"/>
                </a:lnTo>
                <a:lnTo>
                  <a:pt x="555837" y="235067"/>
                </a:lnTo>
                <a:lnTo>
                  <a:pt x="559499" y="280579"/>
                </a:lnTo>
                <a:lnTo>
                  <a:pt x="555837" y="326090"/>
                </a:lnTo>
                <a:lnTo>
                  <a:pt x="545237" y="369263"/>
                </a:lnTo>
                <a:lnTo>
                  <a:pt x="528274" y="409521"/>
                </a:lnTo>
                <a:lnTo>
                  <a:pt x="505523" y="446285"/>
                </a:lnTo>
                <a:lnTo>
                  <a:pt x="477562" y="478978"/>
                </a:lnTo>
                <a:lnTo>
                  <a:pt x="444966" y="507022"/>
                </a:lnTo>
                <a:lnTo>
                  <a:pt x="408310" y="529840"/>
                </a:lnTo>
                <a:lnTo>
                  <a:pt x="368171" y="546854"/>
                </a:lnTo>
                <a:lnTo>
                  <a:pt x="325126" y="557485"/>
                </a:lnTo>
                <a:lnTo>
                  <a:pt x="279749" y="561158"/>
                </a:lnTo>
                <a:lnTo>
                  <a:pt x="234372" y="557485"/>
                </a:lnTo>
                <a:lnTo>
                  <a:pt x="191326" y="546854"/>
                </a:lnTo>
                <a:lnTo>
                  <a:pt x="151188" y="529840"/>
                </a:lnTo>
                <a:lnTo>
                  <a:pt x="114532" y="507022"/>
                </a:lnTo>
                <a:lnTo>
                  <a:pt x="81936" y="478978"/>
                </a:lnTo>
                <a:lnTo>
                  <a:pt x="53975" y="446285"/>
                </a:lnTo>
                <a:lnTo>
                  <a:pt x="31225" y="409521"/>
                </a:lnTo>
                <a:lnTo>
                  <a:pt x="14261" y="369263"/>
                </a:lnTo>
                <a:lnTo>
                  <a:pt x="3661" y="326090"/>
                </a:lnTo>
                <a:lnTo>
                  <a:pt x="0" y="28057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4196" y="3645776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23685" y="0"/>
                </a:moveTo>
                <a:lnTo>
                  <a:pt x="0" y="23710"/>
                </a:lnTo>
                <a:lnTo>
                  <a:pt x="191338" y="214909"/>
                </a:lnTo>
                <a:lnTo>
                  <a:pt x="0" y="406095"/>
                </a:lnTo>
                <a:lnTo>
                  <a:pt x="23685" y="429806"/>
                </a:lnTo>
                <a:lnTo>
                  <a:pt x="215036" y="238594"/>
                </a:lnTo>
                <a:lnTo>
                  <a:pt x="262451" y="238594"/>
                </a:lnTo>
                <a:lnTo>
                  <a:pt x="238747" y="214909"/>
                </a:lnTo>
                <a:lnTo>
                  <a:pt x="262462" y="191211"/>
                </a:lnTo>
                <a:lnTo>
                  <a:pt x="215036" y="191211"/>
                </a:lnTo>
                <a:lnTo>
                  <a:pt x="23685" y="0"/>
                </a:lnTo>
                <a:close/>
              </a:path>
              <a:path w="430529" h="429895">
                <a:moveTo>
                  <a:pt x="262451" y="238594"/>
                </a:moveTo>
                <a:lnTo>
                  <a:pt x="215036" y="238594"/>
                </a:lnTo>
                <a:lnTo>
                  <a:pt x="406400" y="429806"/>
                </a:lnTo>
                <a:lnTo>
                  <a:pt x="430085" y="406095"/>
                </a:lnTo>
                <a:lnTo>
                  <a:pt x="262451" y="238594"/>
                </a:lnTo>
                <a:close/>
              </a:path>
              <a:path w="430529" h="429895">
                <a:moveTo>
                  <a:pt x="406400" y="0"/>
                </a:moveTo>
                <a:lnTo>
                  <a:pt x="215036" y="191211"/>
                </a:lnTo>
                <a:lnTo>
                  <a:pt x="262462" y="191211"/>
                </a:lnTo>
                <a:lnTo>
                  <a:pt x="430085" y="23710"/>
                </a:lnTo>
                <a:lnTo>
                  <a:pt x="406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4187" y="3645772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0" y="23710"/>
                </a:moveTo>
                <a:lnTo>
                  <a:pt x="23692" y="0"/>
                </a:lnTo>
                <a:lnTo>
                  <a:pt x="215047" y="191214"/>
                </a:lnTo>
                <a:lnTo>
                  <a:pt x="406404" y="0"/>
                </a:lnTo>
                <a:lnTo>
                  <a:pt x="430095" y="23710"/>
                </a:lnTo>
                <a:lnTo>
                  <a:pt x="238757" y="214906"/>
                </a:lnTo>
                <a:lnTo>
                  <a:pt x="430095" y="406102"/>
                </a:lnTo>
                <a:lnTo>
                  <a:pt x="406404" y="429812"/>
                </a:lnTo>
                <a:lnTo>
                  <a:pt x="215047" y="238598"/>
                </a:lnTo>
                <a:lnTo>
                  <a:pt x="23692" y="429812"/>
                </a:lnTo>
                <a:lnTo>
                  <a:pt x="0" y="406102"/>
                </a:lnTo>
                <a:lnTo>
                  <a:pt x="191338" y="214906"/>
                </a:lnTo>
                <a:lnTo>
                  <a:pt x="0" y="2371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4942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3293" y="3654996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3293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3289" y="3654999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3289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831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137" y="2310479"/>
            <a:ext cx="3051242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5142" y="2992687"/>
            <a:ext cx="1836982" cy="1869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000604" y="2960204"/>
          <a:ext cx="1821180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38855"/>
            <a:ext cx="1938527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392" y="3586454"/>
            <a:ext cx="564515" cy="556260"/>
          </a:xfrm>
          <a:custGeom>
            <a:avLst/>
            <a:gdLst/>
            <a:ahLst/>
            <a:cxnLst/>
            <a:rect l="l" t="t" r="r" b="b"/>
            <a:pathLst>
              <a:path w="564514" h="556260">
                <a:moveTo>
                  <a:pt x="0" y="277895"/>
                </a:moveTo>
                <a:lnTo>
                  <a:pt x="3693" y="232819"/>
                </a:lnTo>
                <a:lnTo>
                  <a:pt x="14386" y="190058"/>
                </a:lnTo>
                <a:lnTo>
                  <a:pt x="31498" y="150186"/>
                </a:lnTo>
                <a:lnTo>
                  <a:pt x="54447" y="113773"/>
                </a:lnTo>
                <a:lnTo>
                  <a:pt x="82652" y="81393"/>
                </a:lnTo>
                <a:lnTo>
                  <a:pt x="115534" y="53617"/>
                </a:lnTo>
                <a:lnTo>
                  <a:pt x="152509" y="31018"/>
                </a:lnTo>
                <a:lnTo>
                  <a:pt x="192999" y="14167"/>
                </a:lnTo>
                <a:lnTo>
                  <a:pt x="236420" y="3637"/>
                </a:lnTo>
                <a:lnTo>
                  <a:pt x="282194" y="0"/>
                </a:lnTo>
                <a:lnTo>
                  <a:pt x="327967" y="3637"/>
                </a:lnTo>
                <a:lnTo>
                  <a:pt x="371389" y="14167"/>
                </a:lnTo>
                <a:lnTo>
                  <a:pt x="411879" y="31018"/>
                </a:lnTo>
                <a:lnTo>
                  <a:pt x="448854" y="53617"/>
                </a:lnTo>
                <a:lnTo>
                  <a:pt x="481736" y="81393"/>
                </a:lnTo>
                <a:lnTo>
                  <a:pt x="509942" y="113773"/>
                </a:lnTo>
                <a:lnTo>
                  <a:pt x="532891" y="150186"/>
                </a:lnTo>
                <a:lnTo>
                  <a:pt x="550002" y="190058"/>
                </a:lnTo>
                <a:lnTo>
                  <a:pt x="560695" y="232819"/>
                </a:lnTo>
                <a:lnTo>
                  <a:pt x="564389" y="277895"/>
                </a:lnTo>
                <a:lnTo>
                  <a:pt x="560695" y="322971"/>
                </a:lnTo>
                <a:lnTo>
                  <a:pt x="550002" y="365731"/>
                </a:lnTo>
                <a:lnTo>
                  <a:pt x="532891" y="405604"/>
                </a:lnTo>
                <a:lnTo>
                  <a:pt x="509942" y="442017"/>
                </a:lnTo>
                <a:lnTo>
                  <a:pt x="481736" y="474397"/>
                </a:lnTo>
                <a:lnTo>
                  <a:pt x="448854" y="502173"/>
                </a:lnTo>
                <a:lnTo>
                  <a:pt x="411879" y="524773"/>
                </a:lnTo>
                <a:lnTo>
                  <a:pt x="371389" y="541624"/>
                </a:lnTo>
                <a:lnTo>
                  <a:pt x="327967" y="552154"/>
                </a:lnTo>
                <a:lnTo>
                  <a:pt x="282194" y="555791"/>
                </a:lnTo>
                <a:lnTo>
                  <a:pt x="236420" y="552154"/>
                </a:lnTo>
                <a:lnTo>
                  <a:pt x="192999" y="541624"/>
                </a:lnTo>
                <a:lnTo>
                  <a:pt x="152509" y="524773"/>
                </a:lnTo>
                <a:lnTo>
                  <a:pt x="115534" y="502173"/>
                </a:lnTo>
                <a:lnTo>
                  <a:pt x="82652" y="474397"/>
                </a:lnTo>
                <a:lnTo>
                  <a:pt x="54447" y="442017"/>
                </a:lnTo>
                <a:lnTo>
                  <a:pt x="31498" y="405604"/>
                </a:lnTo>
                <a:lnTo>
                  <a:pt x="14386" y="365731"/>
                </a:lnTo>
                <a:lnTo>
                  <a:pt x="3693" y="322971"/>
                </a:lnTo>
                <a:lnTo>
                  <a:pt x="0" y="27789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610" y="365034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23240" y="0"/>
                </a:moveTo>
                <a:lnTo>
                  <a:pt x="0" y="23698"/>
                </a:lnTo>
                <a:lnTo>
                  <a:pt x="192900" y="212966"/>
                </a:lnTo>
                <a:lnTo>
                  <a:pt x="0" y="402221"/>
                </a:lnTo>
                <a:lnTo>
                  <a:pt x="23240" y="425919"/>
                </a:lnTo>
                <a:lnTo>
                  <a:pt x="216598" y="236220"/>
                </a:lnTo>
                <a:lnTo>
                  <a:pt x="263998" y="236220"/>
                </a:lnTo>
                <a:lnTo>
                  <a:pt x="240296" y="212966"/>
                </a:lnTo>
                <a:lnTo>
                  <a:pt x="263996" y="189712"/>
                </a:lnTo>
                <a:lnTo>
                  <a:pt x="216598" y="189712"/>
                </a:lnTo>
                <a:lnTo>
                  <a:pt x="23240" y="0"/>
                </a:lnTo>
                <a:close/>
              </a:path>
              <a:path w="433704" h="426085">
                <a:moveTo>
                  <a:pt x="263998" y="236220"/>
                </a:moveTo>
                <a:lnTo>
                  <a:pt x="216598" y="236220"/>
                </a:lnTo>
                <a:lnTo>
                  <a:pt x="409955" y="425919"/>
                </a:lnTo>
                <a:lnTo>
                  <a:pt x="433197" y="402221"/>
                </a:lnTo>
                <a:lnTo>
                  <a:pt x="263998" y="236220"/>
                </a:lnTo>
                <a:close/>
              </a:path>
              <a:path w="433704" h="426085">
                <a:moveTo>
                  <a:pt x="409955" y="0"/>
                </a:moveTo>
                <a:lnTo>
                  <a:pt x="216598" y="189712"/>
                </a:lnTo>
                <a:lnTo>
                  <a:pt x="263996" y="189712"/>
                </a:lnTo>
                <a:lnTo>
                  <a:pt x="433197" y="23698"/>
                </a:lnTo>
                <a:lnTo>
                  <a:pt x="409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610" y="365035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0" y="23698"/>
                </a:moveTo>
                <a:lnTo>
                  <a:pt x="23249" y="0"/>
                </a:lnTo>
                <a:lnTo>
                  <a:pt x="216602" y="189705"/>
                </a:lnTo>
                <a:lnTo>
                  <a:pt x="409955" y="0"/>
                </a:lnTo>
                <a:lnTo>
                  <a:pt x="433204" y="23698"/>
                </a:lnTo>
                <a:lnTo>
                  <a:pt x="240303" y="212958"/>
                </a:lnTo>
                <a:lnTo>
                  <a:pt x="433204" y="402219"/>
                </a:lnTo>
                <a:lnTo>
                  <a:pt x="409955" y="425917"/>
                </a:lnTo>
                <a:lnTo>
                  <a:pt x="216602" y="236212"/>
                </a:lnTo>
                <a:lnTo>
                  <a:pt x="23249" y="425917"/>
                </a:lnTo>
                <a:lnTo>
                  <a:pt x="0" y="402219"/>
                </a:lnTo>
                <a:lnTo>
                  <a:pt x="192901" y="212958"/>
                </a:lnTo>
                <a:lnTo>
                  <a:pt x="0" y="2369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3976" y="489153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808" y="3659594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3808" y="393630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3810" y="365959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1"/>
                </a:lnTo>
                <a:lnTo>
                  <a:pt x="0" y="1307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3810" y="3936303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3"/>
                </a:lnTo>
                <a:lnTo>
                  <a:pt x="0" y="1307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4541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675" y="2333661"/>
            <a:ext cx="3084590" cy="3084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8305" y="3002956"/>
            <a:ext cx="1843654" cy="184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48000"/>
            <a:ext cx="1941576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138" y="3597237"/>
            <a:ext cx="565150" cy="556260"/>
          </a:xfrm>
          <a:custGeom>
            <a:avLst/>
            <a:gdLst/>
            <a:ahLst/>
            <a:cxnLst/>
            <a:rect l="l" t="t" r="r" b="b"/>
            <a:pathLst>
              <a:path w="565150" h="556260">
                <a:moveTo>
                  <a:pt x="0" y="278127"/>
                </a:moveTo>
                <a:lnTo>
                  <a:pt x="3696" y="233013"/>
                </a:lnTo>
                <a:lnTo>
                  <a:pt x="14398" y="190217"/>
                </a:lnTo>
                <a:lnTo>
                  <a:pt x="31524" y="150311"/>
                </a:lnTo>
                <a:lnTo>
                  <a:pt x="54492" y="113869"/>
                </a:lnTo>
                <a:lnTo>
                  <a:pt x="82721" y="81461"/>
                </a:lnTo>
                <a:lnTo>
                  <a:pt x="115630" y="53662"/>
                </a:lnTo>
                <a:lnTo>
                  <a:pt x="152637" y="31044"/>
                </a:lnTo>
                <a:lnTo>
                  <a:pt x="193160" y="14179"/>
                </a:lnTo>
                <a:lnTo>
                  <a:pt x="236618" y="3640"/>
                </a:lnTo>
                <a:lnTo>
                  <a:pt x="282430" y="0"/>
                </a:lnTo>
                <a:lnTo>
                  <a:pt x="328241" y="3640"/>
                </a:lnTo>
                <a:lnTo>
                  <a:pt x="371700" y="14179"/>
                </a:lnTo>
                <a:lnTo>
                  <a:pt x="412223" y="31044"/>
                </a:lnTo>
                <a:lnTo>
                  <a:pt x="449229" y="53662"/>
                </a:lnTo>
                <a:lnTo>
                  <a:pt x="482138" y="81461"/>
                </a:lnTo>
                <a:lnTo>
                  <a:pt x="510367" y="113869"/>
                </a:lnTo>
                <a:lnTo>
                  <a:pt x="533336" y="150311"/>
                </a:lnTo>
                <a:lnTo>
                  <a:pt x="550461" y="190217"/>
                </a:lnTo>
                <a:lnTo>
                  <a:pt x="561163" y="233013"/>
                </a:lnTo>
                <a:lnTo>
                  <a:pt x="564860" y="278127"/>
                </a:lnTo>
                <a:lnTo>
                  <a:pt x="561163" y="323241"/>
                </a:lnTo>
                <a:lnTo>
                  <a:pt x="550461" y="366037"/>
                </a:lnTo>
                <a:lnTo>
                  <a:pt x="533336" y="405943"/>
                </a:lnTo>
                <a:lnTo>
                  <a:pt x="510367" y="442386"/>
                </a:lnTo>
                <a:lnTo>
                  <a:pt x="482138" y="474793"/>
                </a:lnTo>
                <a:lnTo>
                  <a:pt x="449229" y="502592"/>
                </a:lnTo>
                <a:lnTo>
                  <a:pt x="412223" y="525211"/>
                </a:lnTo>
                <a:lnTo>
                  <a:pt x="371700" y="542076"/>
                </a:lnTo>
                <a:lnTo>
                  <a:pt x="328241" y="552615"/>
                </a:lnTo>
                <a:lnTo>
                  <a:pt x="282430" y="556255"/>
                </a:lnTo>
                <a:lnTo>
                  <a:pt x="236618" y="552615"/>
                </a:lnTo>
                <a:lnTo>
                  <a:pt x="193160" y="542076"/>
                </a:lnTo>
                <a:lnTo>
                  <a:pt x="152637" y="525211"/>
                </a:lnTo>
                <a:lnTo>
                  <a:pt x="115630" y="502592"/>
                </a:lnTo>
                <a:lnTo>
                  <a:pt x="82721" y="474793"/>
                </a:lnTo>
                <a:lnTo>
                  <a:pt x="54492" y="442386"/>
                </a:lnTo>
                <a:lnTo>
                  <a:pt x="31524" y="405943"/>
                </a:lnTo>
                <a:lnTo>
                  <a:pt x="14398" y="366037"/>
                </a:lnTo>
                <a:lnTo>
                  <a:pt x="3696" y="323241"/>
                </a:lnTo>
                <a:lnTo>
                  <a:pt x="0" y="278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406" y="3661193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23266" y="0"/>
                </a:moveTo>
                <a:lnTo>
                  <a:pt x="0" y="23710"/>
                </a:lnTo>
                <a:lnTo>
                  <a:pt x="193052" y="213131"/>
                </a:lnTo>
                <a:lnTo>
                  <a:pt x="0" y="402551"/>
                </a:lnTo>
                <a:lnTo>
                  <a:pt x="23266" y="426262"/>
                </a:lnTo>
                <a:lnTo>
                  <a:pt x="216776" y="236397"/>
                </a:lnTo>
                <a:lnTo>
                  <a:pt x="264214" y="236397"/>
                </a:lnTo>
                <a:lnTo>
                  <a:pt x="240499" y="213131"/>
                </a:lnTo>
                <a:lnTo>
                  <a:pt x="264226" y="189852"/>
                </a:lnTo>
                <a:lnTo>
                  <a:pt x="216776" y="189852"/>
                </a:lnTo>
                <a:lnTo>
                  <a:pt x="23266" y="0"/>
                </a:lnTo>
                <a:close/>
              </a:path>
              <a:path w="433704" h="426720">
                <a:moveTo>
                  <a:pt x="264214" y="236397"/>
                </a:moveTo>
                <a:lnTo>
                  <a:pt x="216776" y="236397"/>
                </a:lnTo>
                <a:lnTo>
                  <a:pt x="410286" y="426262"/>
                </a:lnTo>
                <a:lnTo>
                  <a:pt x="433565" y="402551"/>
                </a:lnTo>
                <a:lnTo>
                  <a:pt x="264214" y="236397"/>
                </a:lnTo>
                <a:close/>
              </a:path>
              <a:path w="433704" h="426720">
                <a:moveTo>
                  <a:pt x="410286" y="0"/>
                </a:moveTo>
                <a:lnTo>
                  <a:pt x="216776" y="189852"/>
                </a:lnTo>
                <a:lnTo>
                  <a:pt x="264226" y="189852"/>
                </a:lnTo>
                <a:lnTo>
                  <a:pt x="433565" y="23710"/>
                </a:lnTo>
                <a:lnTo>
                  <a:pt x="4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402" y="3661184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0" y="23718"/>
                </a:moveTo>
                <a:lnTo>
                  <a:pt x="23269" y="0"/>
                </a:lnTo>
                <a:lnTo>
                  <a:pt x="216783" y="189863"/>
                </a:lnTo>
                <a:lnTo>
                  <a:pt x="410297" y="0"/>
                </a:lnTo>
                <a:lnTo>
                  <a:pt x="433566" y="23718"/>
                </a:lnTo>
                <a:lnTo>
                  <a:pt x="240504" y="213136"/>
                </a:lnTo>
                <a:lnTo>
                  <a:pt x="433566" y="402555"/>
                </a:lnTo>
                <a:lnTo>
                  <a:pt x="410297" y="426272"/>
                </a:lnTo>
                <a:lnTo>
                  <a:pt x="216783" y="236409"/>
                </a:lnTo>
                <a:lnTo>
                  <a:pt x="23269" y="426272"/>
                </a:lnTo>
                <a:lnTo>
                  <a:pt x="0" y="402555"/>
                </a:lnTo>
                <a:lnTo>
                  <a:pt x="193062" y="213136"/>
                </a:lnTo>
                <a:lnTo>
                  <a:pt x="0" y="237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5311" y="4903723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6247" y="3670439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22"/>
                </a:lnTo>
                <a:lnTo>
                  <a:pt x="458711" y="130822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6247" y="394737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35"/>
                </a:lnTo>
                <a:lnTo>
                  <a:pt x="458711" y="130835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6254" y="367043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1"/>
                </a:lnTo>
                <a:lnTo>
                  <a:pt x="0" y="1308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6254" y="3947378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2"/>
                </a:lnTo>
                <a:lnTo>
                  <a:pt x="0" y="1308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8490" y="4903723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4351" y="2325287"/>
            <a:ext cx="3074681" cy="3129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2944" y="2964048"/>
            <a:ext cx="1843786" cy="1845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0567"/>
            <a:ext cx="1962912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9286" y="3574973"/>
            <a:ext cx="572135" cy="561975"/>
          </a:xfrm>
          <a:custGeom>
            <a:avLst/>
            <a:gdLst/>
            <a:ahLst/>
            <a:cxnLst/>
            <a:rect l="l" t="t" r="r" b="b"/>
            <a:pathLst>
              <a:path w="572135" h="561975">
                <a:moveTo>
                  <a:pt x="0" y="280792"/>
                </a:moveTo>
                <a:lnTo>
                  <a:pt x="3740" y="235246"/>
                </a:lnTo>
                <a:lnTo>
                  <a:pt x="14571" y="192040"/>
                </a:lnTo>
                <a:lnTo>
                  <a:pt x="31903" y="151752"/>
                </a:lnTo>
                <a:lnTo>
                  <a:pt x="55148" y="114960"/>
                </a:lnTo>
                <a:lnTo>
                  <a:pt x="83716" y="82242"/>
                </a:lnTo>
                <a:lnTo>
                  <a:pt x="117021" y="54176"/>
                </a:lnTo>
                <a:lnTo>
                  <a:pt x="154473" y="31341"/>
                </a:lnTo>
                <a:lnTo>
                  <a:pt x="195483" y="14314"/>
                </a:lnTo>
                <a:lnTo>
                  <a:pt x="239464" y="3675"/>
                </a:lnTo>
                <a:lnTo>
                  <a:pt x="285827" y="0"/>
                </a:lnTo>
                <a:lnTo>
                  <a:pt x="332190" y="3675"/>
                </a:lnTo>
                <a:lnTo>
                  <a:pt x="376171" y="14314"/>
                </a:lnTo>
                <a:lnTo>
                  <a:pt x="417181" y="31341"/>
                </a:lnTo>
                <a:lnTo>
                  <a:pt x="454633" y="54176"/>
                </a:lnTo>
                <a:lnTo>
                  <a:pt x="487938" y="82242"/>
                </a:lnTo>
                <a:lnTo>
                  <a:pt x="516507" y="114960"/>
                </a:lnTo>
                <a:lnTo>
                  <a:pt x="539751" y="151752"/>
                </a:lnTo>
                <a:lnTo>
                  <a:pt x="557083" y="192040"/>
                </a:lnTo>
                <a:lnTo>
                  <a:pt x="567914" y="235246"/>
                </a:lnTo>
                <a:lnTo>
                  <a:pt x="571655" y="280792"/>
                </a:lnTo>
                <a:lnTo>
                  <a:pt x="567914" y="326338"/>
                </a:lnTo>
                <a:lnTo>
                  <a:pt x="557083" y="369544"/>
                </a:lnTo>
                <a:lnTo>
                  <a:pt x="539751" y="409832"/>
                </a:lnTo>
                <a:lnTo>
                  <a:pt x="516507" y="446625"/>
                </a:lnTo>
                <a:lnTo>
                  <a:pt x="487938" y="479343"/>
                </a:lnTo>
                <a:lnTo>
                  <a:pt x="454633" y="507408"/>
                </a:lnTo>
                <a:lnTo>
                  <a:pt x="417181" y="530243"/>
                </a:lnTo>
                <a:lnTo>
                  <a:pt x="376171" y="547270"/>
                </a:lnTo>
                <a:lnTo>
                  <a:pt x="332190" y="557910"/>
                </a:lnTo>
                <a:lnTo>
                  <a:pt x="285827" y="561585"/>
                </a:lnTo>
                <a:lnTo>
                  <a:pt x="239464" y="557910"/>
                </a:lnTo>
                <a:lnTo>
                  <a:pt x="195483" y="547270"/>
                </a:lnTo>
                <a:lnTo>
                  <a:pt x="154473" y="530243"/>
                </a:lnTo>
                <a:lnTo>
                  <a:pt x="117021" y="507408"/>
                </a:lnTo>
                <a:lnTo>
                  <a:pt x="83716" y="479343"/>
                </a:lnTo>
                <a:lnTo>
                  <a:pt x="55148" y="446625"/>
                </a:lnTo>
                <a:lnTo>
                  <a:pt x="31903" y="409832"/>
                </a:lnTo>
                <a:lnTo>
                  <a:pt x="14571" y="369544"/>
                </a:lnTo>
                <a:lnTo>
                  <a:pt x="3740" y="326338"/>
                </a:lnTo>
                <a:lnTo>
                  <a:pt x="0" y="28079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2342" y="3639527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23456" y="0"/>
                </a:moveTo>
                <a:lnTo>
                  <a:pt x="0" y="23964"/>
                </a:lnTo>
                <a:lnTo>
                  <a:pt x="195364" y="215188"/>
                </a:lnTo>
                <a:lnTo>
                  <a:pt x="0" y="406400"/>
                </a:lnTo>
                <a:lnTo>
                  <a:pt x="23456" y="430377"/>
                </a:lnTo>
                <a:lnTo>
                  <a:pt x="219341" y="238658"/>
                </a:lnTo>
                <a:lnTo>
                  <a:pt x="267300" y="238658"/>
                </a:lnTo>
                <a:lnTo>
                  <a:pt x="243319" y="215188"/>
                </a:lnTo>
                <a:lnTo>
                  <a:pt x="267298" y="191719"/>
                </a:lnTo>
                <a:lnTo>
                  <a:pt x="219341" y="191719"/>
                </a:lnTo>
                <a:lnTo>
                  <a:pt x="23456" y="0"/>
                </a:lnTo>
                <a:close/>
              </a:path>
              <a:path w="438785" h="430529">
                <a:moveTo>
                  <a:pt x="267300" y="238658"/>
                </a:moveTo>
                <a:lnTo>
                  <a:pt x="219341" y="238658"/>
                </a:lnTo>
                <a:lnTo>
                  <a:pt x="415226" y="430377"/>
                </a:lnTo>
                <a:lnTo>
                  <a:pt x="438696" y="406400"/>
                </a:lnTo>
                <a:lnTo>
                  <a:pt x="267300" y="238658"/>
                </a:lnTo>
                <a:close/>
              </a:path>
              <a:path w="438785" h="430529">
                <a:moveTo>
                  <a:pt x="415226" y="0"/>
                </a:moveTo>
                <a:lnTo>
                  <a:pt x="219341" y="191719"/>
                </a:lnTo>
                <a:lnTo>
                  <a:pt x="267298" y="191719"/>
                </a:lnTo>
                <a:lnTo>
                  <a:pt x="438696" y="23964"/>
                </a:lnTo>
                <a:lnTo>
                  <a:pt x="41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337" y="3639523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0" y="23972"/>
                </a:moveTo>
                <a:lnTo>
                  <a:pt x="23463" y="0"/>
                </a:lnTo>
                <a:lnTo>
                  <a:pt x="219348" y="191724"/>
                </a:lnTo>
                <a:lnTo>
                  <a:pt x="415233" y="0"/>
                </a:lnTo>
                <a:lnTo>
                  <a:pt x="438696" y="23972"/>
                </a:lnTo>
                <a:lnTo>
                  <a:pt x="243326" y="215192"/>
                </a:lnTo>
                <a:lnTo>
                  <a:pt x="438696" y="406412"/>
                </a:lnTo>
                <a:lnTo>
                  <a:pt x="415233" y="430384"/>
                </a:lnTo>
                <a:lnTo>
                  <a:pt x="219348" y="238660"/>
                </a:lnTo>
                <a:lnTo>
                  <a:pt x="23463" y="430384"/>
                </a:lnTo>
                <a:lnTo>
                  <a:pt x="0" y="406412"/>
                </a:lnTo>
                <a:lnTo>
                  <a:pt x="195370" y="215192"/>
                </a:lnTo>
                <a:lnTo>
                  <a:pt x="0" y="239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2356" y="4894579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9269" y="3648874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464223" y="0"/>
                </a:moveTo>
                <a:lnTo>
                  <a:pt x="0" y="0"/>
                </a:lnTo>
                <a:lnTo>
                  <a:pt x="0" y="132080"/>
                </a:lnTo>
                <a:lnTo>
                  <a:pt x="464223" y="132080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9269" y="3928465"/>
            <a:ext cx="464820" cy="132715"/>
          </a:xfrm>
          <a:custGeom>
            <a:avLst/>
            <a:gdLst/>
            <a:ahLst/>
            <a:cxnLst/>
            <a:rect l="l" t="t" r="r" b="b"/>
            <a:pathLst>
              <a:path w="464820" h="132714">
                <a:moveTo>
                  <a:pt x="464223" y="0"/>
                </a:moveTo>
                <a:lnTo>
                  <a:pt x="0" y="0"/>
                </a:lnTo>
                <a:lnTo>
                  <a:pt x="0" y="132092"/>
                </a:lnTo>
                <a:lnTo>
                  <a:pt x="464223" y="132092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9268" y="3648871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9268" y="3928468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3331" y="4894579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206" y="2288863"/>
            <a:ext cx="3126411" cy="3136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4330" y="2886030"/>
            <a:ext cx="1864640" cy="186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671" y="273811"/>
            <a:ext cx="44951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85" dirty="0"/>
              <a:t>Images </a:t>
            </a:r>
            <a:r>
              <a:rPr sz="4200" spc="-235" dirty="0"/>
              <a:t>are</a:t>
            </a:r>
            <a:r>
              <a:rPr sz="4200" spc="-470" dirty="0"/>
              <a:t> </a:t>
            </a:r>
            <a:r>
              <a:rPr sz="4200" spc="-150" dirty="0"/>
              <a:t>Numbers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9711"/>
            <a:ext cx="1953767" cy="166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4925" y="3582415"/>
            <a:ext cx="568960" cy="560070"/>
          </a:xfrm>
          <a:custGeom>
            <a:avLst/>
            <a:gdLst/>
            <a:ahLst/>
            <a:cxnLst/>
            <a:rect l="l" t="t" r="r" b="b"/>
            <a:pathLst>
              <a:path w="568960" h="560070">
                <a:moveTo>
                  <a:pt x="0" y="279864"/>
                </a:moveTo>
                <a:lnTo>
                  <a:pt x="3719" y="234468"/>
                </a:lnTo>
                <a:lnTo>
                  <a:pt x="14488" y="191405"/>
                </a:lnTo>
                <a:lnTo>
                  <a:pt x="31721" y="151250"/>
                </a:lnTo>
                <a:lnTo>
                  <a:pt x="54832" y="114580"/>
                </a:lnTo>
                <a:lnTo>
                  <a:pt x="83238" y="81970"/>
                </a:lnTo>
                <a:lnTo>
                  <a:pt x="116352" y="53997"/>
                </a:lnTo>
                <a:lnTo>
                  <a:pt x="153590" y="31238"/>
                </a:lnTo>
                <a:lnTo>
                  <a:pt x="194366" y="14267"/>
                </a:lnTo>
                <a:lnTo>
                  <a:pt x="238096" y="3662"/>
                </a:lnTo>
                <a:lnTo>
                  <a:pt x="284194" y="0"/>
                </a:lnTo>
                <a:lnTo>
                  <a:pt x="330291" y="3662"/>
                </a:lnTo>
                <a:lnTo>
                  <a:pt x="374021" y="14267"/>
                </a:lnTo>
                <a:lnTo>
                  <a:pt x="414797" y="31238"/>
                </a:lnTo>
                <a:lnTo>
                  <a:pt x="452035" y="53997"/>
                </a:lnTo>
                <a:lnTo>
                  <a:pt x="485149" y="81970"/>
                </a:lnTo>
                <a:lnTo>
                  <a:pt x="513555" y="114580"/>
                </a:lnTo>
                <a:lnTo>
                  <a:pt x="536667" y="151250"/>
                </a:lnTo>
                <a:lnTo>
                  <a:pt x="553899" y="191405"/>
                </a:lnTo>
                <a:lnTo>
                  <a:pt x="564668" y="234468"/>
                </a:lnTo>
                <a:lnTo>
                  <a:pt x="568388" y="279864"/>
                </a:lnTo>
                <a:lnTo>
                  <a:pt x="564668" y="325259"/>
                </a:lnTo>
                <a:lnTo>
                  <a:pt x="553899" y="368323"/>
                </a:lnTo>
                <a:lnTo>
                  <a:pt x="536667" y="408478"/>
                </a:lnTo>
                <a:lnTo>
                  <a:pt x="513555" y="445148"/>
                </a:lnTo>
                <a:lnTo>
                  <a:pt x="485149" y="477758"/>
                </a:lnTo>
                <a:lnTo>
                  <a:pt x="452035" y="505731"/>
                </a:lnTo>
                <a:lnTo>
                  <a:pt x="414797" y="528491"/>
                </a:lnTo>
                <a:lnTo>
                  <a:pt x="374021" y="545461"/>
                </a:lnTo>
                <a:lnTo>
                  <a:pt x="330291" y="556066"/>
                </a:lnTo>
                <a:lnTo>
                  <a:pt x="284194" y="559729"/>
                </a:lnTo>
                <a:lnTo>
                  <a:pt x="238096" y="556066"/>
                </a:lnTo>
                <a:lnTo>
                  <a:pt x="194366" y="545461"/>
                </a:lnTo>
                <a:lnTo>
                  <a:pt x="153590" y="528491"/>
                </a:lnTo>
                <a:lnTo>
                  <a:pt x="116352" y="505731"/>
                </a:lnTo>
                <a:lnTo>
                  <a:pt x="83238" y="477758"/>
                </a:lnTo>
                <a:lnTo>
                  <a:pt x="54832" y="445148"/>
                </a:lnTo>
                <a:lnTo>
                  <a:pt x="31721" y="408478"/>
                </a:lnTo>
                <a:lnTo>
                  <a:pt x="14488" y="368323"/>
                </a:lnTo>
                <a:lnTo>
                  <a:pt x="3719" y="325259"/>
                </a:lnTo>
                <a:lnTo>
                  <a:pt x="0" y="27986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574" y="3646779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23406" y="0"/>
                </a:moveTo>
                <a:lnTo>
                  <a:pt x="0" y="23863"/>
                </a:lnTo>
                <a:lnTo>
                  <a:pt x="194259" y="214464"/>
                </a:lnTo>
                <a:lnTo>
                  <a:pt x="0" y="405066"/>
                </a:lnTo>
                <a:lnTo>
                  <a:pt x="23406" y="428929"/>
                </a:lnTo>
                <a:lnTo>
                  <a:pt x="218135" y="237883"/>
                </a:lnTo>
                <a:lnTo>
                  <a:pt x="265868" y="237883"/>
                </a:lnTo>
                <a:lnTo>
                  <a:pt x="241998" y="214464"/>
                </a:lnTo>
                <a:lnTo>
                  <a:pt x="265868" y="191046"/>
                </a:lnTo>
                <a:lnTo>
                  <a:pt x="218135" y="191046"/>
                </a:lnTo>
                <a:lnTo>
                  <a:pt x="23406" y="0"/>
                </a:lnTo>
                <a:close/>
              </a:path>
              <a:path w="436879" h="429260">
                <a:moveTo>
                  <a:pt x="265868" y="237883"/>
                </a:moveTo>
                <a:lnTo>
                  <a:pt x="218135" y="237883"/>
                </a:lnTo>
                <a:lnTo>
                  <a:pt x="412851" y="428929"/>
                </a:lnTo>
                <a:lnTo>
                  <a:pt x="436270" y="405066"/>
                </a:lnTo>
                <a:lnTo>
                  <a:pt x="265868" y="237883"/>
                </a:lnTo>
                <a:close/>
              </a:path>
              <a:path w="436879" h="429260">
                <a:moveTo>
                  <a:pt x="412851" y="0"/>
                </a:moveTo>
                <a:lnTo>
                  <a:pt x="218135" y="191046"/>
                </a:lnTo>
                <a:lnTo>
                  <a:pt x="265868" y="191046"/>
                </a:lnTo>
                <a:lnTo>
                  <a:pt x="436270" y="23863"/>
                </a:lnTo>
                <a:lnTo>
                  <a:pt x="412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7564" y="3646778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0" y="23866"/>
                </a:moveTo>
                <a:lnTo>
                  <a:pt x="23414" y="0"/>
                </a:lnTo>
                <a:lnTo>
                  <a:pt x="218137" y="191049"/>
                </a:lnTo>
                <a:lnTo>
                  <a:pt x="412860" y="0"/>
                </a:lnTo>
                <a:lnTo>
                  <a:pt x="436274" y="23866"/>
                </a:lnTo>
                <a:lnTo>
                  <a:pt x="242006" y="214467"/>
                </a:lnTo>
                <a:lnTo>
                  <a:pt x="436274" y="405069"/>
                </a:lnTo>
                <a:lnTo>
                  <a:pt x="412860" y="428935"/>
                </a:lnTo>
                <a:lnTo>
                  <a:pt x="218137" y="237886"/>
                </a:lnTo>
                <a:lnTo>
                  <a:pt x="23414" y="428935"/>
                </a:lnTo>
                <a:lnTo>
                  <a:pt x="0" y="405069"/>
                </a:lnTo>
                <a:lnTo>
                  <a:pt x="194268" y="214467"/>
                </a:lnTo>
                <a:lnTo>
                  <a:pt x="0" y="2386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6971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6214" y="3656076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6214" y="3934752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6216" y="3656078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8"/>
                </a:lnTo>
                <a:lnTo>
                  <a:pt x="0" y="1316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6216" y="3934751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9"/>
                </a:lnTo>
                <a:lnTo>
                  <a:pt x="0" y="1316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978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409" y="2288482"/>
            <a:ext cx="3111370" cy="3125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6438" y="2921155"/>
            <a:ext cx="1878070" cy="1872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5230" y="273811"/>
            <a:ext cx="52019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Producing </a:t>
            </a:r>
            <a:r>
              <a:rPr sz="4200" spc="-240" dirty="0"/>
              <a:t>Feature</a:t>
            </a:r>
            <a:r>
              <a:rPr sz="4200" spc="114" dirty="0"/>
              <a:t> </a:t>
            </a:r>
            <a:r>
              <a:rPr sz="4200" spc="-385" dirty="0"/>
              <a:t>Maps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076244" y="4766564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Original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281" y="4775707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70" dirty="0">
                <a:latin typeface="Arial"/>
                <a:cs typeface="Arial"/>
              </a:rPr>
              <a:t>Sha</a:t>
            </a:r>
            <a:r>
              <a:rPr sz="2400" spc="-90" dirty="0">
                <a:latin typeface="Arial"/>
                <a:cs typeface="Arial"/>
              </a:rPr>
              <a:t>r</a:t>
            </a:r>
            <a:r>
              <a:rPr sz="2400" spc="-114" dirty="0">
                <a:latin typeface="Arial"/>
                <a:cs typeface="Arial"/>
              </a:rPr>
              <a:t>p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spc="-16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9656" y="4766564"/>
            <a:ext cx="1519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0" dirty="0">
                <a:latin typeface="Arial"/>
                <a:cs typeface="Arial"/>
              </a:rPr>
              <a:t>Edge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0112" y="4775707"/>
            <a:ext cx="16891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9895" marR="5080" indent="-417830">
              <a:lnSpc>
                <a:spcPct val="100800"/>
              </a:lnSpc>
              <a:spcBef>
                <a:spcPts val="75"/>
              </a:spcBef>
            </a:pPr>
            <a:r>
              <a:rPr sz="2400" spc="-85" dirty="0">
                <a:latin typeface="Arial"/>
                <a:cs typeface="Arial"/>
              </a:rPr>
              <a:t>“Strong”</a:t>
            </a:r>
            <a:r>
              <a:rPr sz="2400" spc="-260" dirty="0">
                <a:latin typeface="Arial"/>
                <a:cs typeface="Arial"/>
              </a:rPr>
              <a:t> Edge  </a:t>
            </a:r>
            <a:r>
              <a:rPr sz="2400" spc="-7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120" y="1807464"/>
            <a:ext cx="2721864" cy="2874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0879" y="1856232"/>
            <a:ext cx="2712720" cy="2892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4496" y="1856232"/>
            <a:ext cx="2709672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5064" y="1856232"/>
            <a:ext cx="2718816" cy="2892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432" y="273811"/>
            <a:ext cx="79654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/>
              <a:t>Feature </a:t>
            </a:r>
            <a:r>
              <a:rPr sz="4200" spc="-110" dirty="0"/>
              <a:t>Extraction </a:t>
            </a:r>
            <a:r>
              <a:rPr sz="4200" spc="-10" dirty="0"/>
              <a:t>with</a:t>
            </a:r>
            <a:r>
              <a:rPr sz="4200" spc="340" dirty="0"/>
              <a:t> </a:t>
            </a:r>
            <a:r>
              <a:rPr sz="4200" spc="-100" dirty="0"/>
              <a:t>Convolution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781517" y="4234180"/>
            <a:ext cx="8629650" cy="1945639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386080" indent="-373380">
              <a:lnSpc>
                <a:spcPct val="100000"/>
              </a:lnSpc>
              <a:spcBef>
                <a:spcPts val="1755"/>
              </a:spcBef>
              <a:buAutoNum type="arabicParenR"/>
              <a:tabLst>
                <a:tab pos="386715" algn="l"/>
              </a:tabLst>
            </a:pPr>
            <a:r>
              <a:rPr sz="2800" spc="-130" dirty="0">
                <a:latin typeface="Arial"/>
                <a:cs typeface="Arial"/>
              </a:rPr>
              <a:t>Apply </a:t>
            </a:r>
            <a:r>
              <a:rPr sz="2800" spc="-365" dirty="0">
                <a:latin typeface="Arial"/>
                <a:cs typeface="Arial"/>
              </a:rPr>
              <a:t>a </a:t>
            </a:r>
            <a:r>
              <a:rPr sz="2800" spc="-190" dirty="0">
                <a:latin typeface="Arial"/>
                <a:cs typeface="Arial"/>
              </a:rPr>
              <a:t>set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185" dirty="0">
                <a:latin typeface="Arial"/>
                <a:cs typeface="Arial"/>
              </a:rPr>
              <a:t>weights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-365" dirty="0">
                <a:latin typeface="Arial"/>
                <a:cs typeface="Arial"/>
              </a:rPr>
              <a:t>a </a:t>
            </a:r>
            <a:r>
              <a:rPr sz="2800" spc="-90" dirty="0">
                <a:latin typeface="Arial"/>
                <a:cs typeface="Arial"/>
              </a:rPr>
              <a:t>filter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extract </a:t>
            </a:r>
            <a:r>
              <a:rPr sz="2800" b="1" spc="-110" dirty="0">
                <a:latin typeface="Trebuchet MS"/>
                <a:cs typeface="Trebuchet MS"/>
              </a:rPr>
              <a:t>local</a:t>
            </a:r>
            <a:r>
              <a:rPr sz="2800" b="1" spc="300" dirty="0">
                <a:latin typeface="Trebuchet MS"/>
                <a:cs typeface="Trebuchet MS"/>
              </a:rPr>
              <a:t> </a:t>
            </a:r>
            <a:r>
              <a:rPr sz="2800" b="1" spc="-140" dirty="0">
                <a:latin typeface="Trebuchet MS"/>
                <a:cs typeface="Trebuchet MS"/>
              </a:rPr>
              <a:t>features</a:t>
            </a:r>
            <a:endParaRPr sz="2800">
              <a:latin typeface="Trebuchet MS"/>
              <a:cs typeface="Trebuchet MS"/>
            </a:endParaRPr>
          </a:p>
          <a:p>
            <a:pPr marL="1099185" indent="-395605">
              <a:lnSpc>
                <a:spcPct val="100000"/>
              </a:lnSpc>
              <a:spcBef>
                <a:spcPts val="1655"/>
              </a:spcBef>
              <a:buAutoNum type="arabicParenR"/>
              <a:tabLst>
                <a:tab pos="1099185" algn="l"/>
              </a:tabLst>
            </a:pPr>
            <a:r>
              <a:rPr sz="2800" spc="-240" dirty="0">
                <a:latin typeface="Arial"/>
                <a:cs typeface="Arial"/>
              </a:rPr>
              <a:t>Use </a:t>
            </a:r>
            <a:r>
              <a:rPr sz="2800" b="1" spc="-114" dirty="0">
                <a:latin typeface="Trebuchet MS"/>
                <a:cs typeface="Trebuchet MS"/>
              </a:rPr>
              <a:t>multiple </a:t>
            </a:r>
            <a:r>
              <a:rPr sz="2800" b="1" spc="-125" dirty="0">
                <a:latin typeface="Trebuchet MS"/>
                <a:cs typeface="Trebuchet MS"/>
              </a:rPr>
              <a:t>filters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extract </a:t>
            </a:r>
            <a:r>
              <a:rPr sz="2800" spc="-120" dirty="0">
                <a:latin typeface="Arial"/>
                <a:cs typeface="Arial"/>
              </a:rPr>
              <a:t>different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features</a:t>
            </a:r>
            <a:endParaRPr sz="2800">
              <a:latin typeface="Arial"/>
              <a:cs typeface="Arial"/>
            </a:endParaRPr>
          </a:p>
          <a:p>
            <a:pPr marL="1638300" indent="-395605">
              <a:lnSpc>
                <a:spcPct val="100000"/>
              </a:lnSpc>
              <a:spcBef>
                <a:spcPts val="1730"/>
              </a:spcBef>
              <a:buFont typeface="Arial"/>
              <a:buAutoNum type="arabicParenR"/>
              <a:tabLst>
                <a:tab pos="1638300" algn="l"/>
              </a:tabLst>
            </a:pPr>
            <a:r>
              <a:rPr sz="2800" b="1" spc="-110" dirty="0">
                <a:latin typeface="Trebuchet MS"/>
                <a:cs typeface="Trebuchet MS"/>
              </a:rPr>
              <a:t>Spatially </a:t>
            </a:r>
            <a:r>
              <a:rPr sz="2800" b="1" spc="-125" dirty="0">
                <a:latin typeface="Trebuchet MS"/>
                <a:cs typeface="Trebuchet MS"/>
              </a:rPr>
              <a:t>share </a:t>
            </a:r>
            <a:r>
              <a:rPr sz="2800" spc="-165" dirty="0">
                <a:latin typeface="Arial"/>
                <a:cs typeface="Arial"/>
              </a:rPr>
              <a:t>parameters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254" dirty="0">
                <a:latin typeface="Arial"/>
                <a:cs typeface="Arial"/>
              </a:rPr>
              <a:t>each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filter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7079" y="1127760"/>
            <a:ext cx="5608320" cy="3121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2405" y="3025141"/>
            <a:ext cx="93668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solidFill>
                  <a:srgbClr val="FFFFFF"/>
                </a:solidFill>
              </a:rPr>
              <a:t>Convolutional </a:t>
            </a: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</a:t>
            </a:r>
            <a:r>
              <a:rPr spc="250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(CNNs)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828" y="273811"/>
            <a:ext cx="5184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</a:t>
            </a:r>
            <a:r>
              <a:rPr sz="4200" spc="-75" dirty="0"/>
              <a:t> </a:t>
            </a:r>
            <a:r>
              <a:rPr sz="4200" spc="-185" dirty="0"/>
              <a:t>Classification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719072" y="1292352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9463" y="4556252"/>
            <a:ext cx="9248775" cy="178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b="1" spc="-60" dirty="0">
                <a:latin typeface="Trebuchet MS"/>
                <a:cs typeface="Trebuchet MS"/>
              </a:rPr>
              <a:t>Convolution</a:t>
            </a:r>
            <a:r>
              <a:rPr sz="2400" spc="-60" dirty="0">
                <a:latin typeface="Arial"/>
                <a:cs typeface="Arial"/>
              </a:rPr>
              <a:t>: </a:t>
            </a:r>
            <a:r>
              <a:rPr sz="2400" spc="-110" dirty="0">
                <a:latin typeface="Arial"/>
                <a:cs typeface="Arial"/>
              </a:rPr>
              <a:t>Apply </a:t>
            </a:r>
            <a:r>
              <a:rPr sz="2400" spc="-100" dirty="0">
                <a:latin typeface="Arial"/>
                <a:cs typeface="Arial"/>
              </a:rPr>
              <a:t>filters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45" dirty="0">
                <a:latin typeface="Arial"/>
                <a:cs typeface="Arial"/>
              </a:rPr>
              <a:t>learned </a:t>
            </a:r>
            <a:r>
              <a:rPr sz="2400" spc="-160" dirty="0">
                <a:latin typeface="Arial"/>
                <a:cs typeface="Arial"/>
              </a:rPr>
              <a:t>weights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55" dirty="0">
                <a:latin typeface="Arial"/>
                <a:cs typeface="Arial"/>
              </a:rPr>
              <a:t>generate </a:t>
            </a: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35" dirty="0">
                <a:latin typeface="Arial"/>
                <a:cs typeface="Arial"/>
              </a:rPr>
              <a:t>maps.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3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b="1" spc="-80" dirty="0">
                <a:latin typeface="Trebuchet MS"/>
                <a:cs typeface="Trebuchet MS"/>
              </a:rPr>
              <a:t>Non-linearity</a:t>
            </a:r>
            <a:r>
              <a:rPr sz="2400" spc="-80" dirty="0">
                <a:latin typeface="Arial"/>
                <a:cs typeface="Arial"/>
              </a:rPr>
              <a:t>: </a:t>
            </a:r>
            <a:r>
              <a:rPr sz="2400" spc="-60" dirty="0">
                <a:latin typeface="Arial"/>
                <a:cs typeface="Arial"/>
              </a:rPr>
              <a:t>Often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229" dirty="0">
                <a:latin typeface="Arial"/>
                <a:cs typeface="Arial"/>
              </a:rPr>
              <a:t>ReLU.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30"/>
              </a:lnSpc>
              <a:buAutoNum type="arabicPeriod"/>
              <a:tabLst>
                <a:tab pos="355600" algn="l"/>
              </a:tabLst>
            </a:pPr>
            <a:r>
              <a:rPr sz="2400" b="1" spc="-85" dirty="0">
                <a:latin typeface="Trebuchet MS"/>
                <a:cs typeface="Trebuchet MS"/>
              </a:rPr>
              <a:t>Pooling</a:t>
            </a:r>
            <a:r>
              <a:rPr sz="2400" spc="-85" dirty="0">
                <a:latin typeface="Arial"/>
                <a:cs typeface="Arial"/>
              </a:rPr>
              <a:t>: </a:t>
            </a:r>
            <a:r>
              <a:rPr sz="2400" spc="-155" dirty="0">
                <a:latin typeface="Arial"/>
                <a:cs typeface="Arial"/>
              </a:rPr>
              <a:t>Downsampling </a:t>
            </a:r>
            <a:r>
              <a:rPr sz="2400" spc="-90" dirty="0">
                <a:latin typeface="Arial"/>
                <a:cs typeface="Arial"/>
              </a:rPr>
              <a:t>operation </a:t>
            </a:r>
            <a:r>
              <a:rPr sz="2400" spc="-100" dirty="0">
                <a:latin typeface="Arial"/>
                <a:cs typeface="Arial"/>
              </a:rPr>
              <a:t>on </a:t>
            </a:r>
            <a:r>
              <a:rPr sz="2400" spc="-215" dirty="0">
                <a:latin typeface="Arial"/>
                <a:cs typeface="Arial"/>
              </a:rPr>
              <a:t>each </a:t>
            </a: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20" dirty="0">
                <a:latin typeface="Arial"/>
                <a:cs typeface="Arial"/>
              </a:rPr>
              <a:t>map.</a:t>
            </a:r>
            <a:endParaRPr sz="2400">
              <a:latin typeface="Arial"/>
              <a:cs typeface="Arial"/>
            </a:endParaRPr>
          </a:p>
          <a:p>
            <a:pPr marL="824230" algn="ctr">
              <a:lnSpc>
                <a:spcPct val="100000"/>
              </a:lnSpc>
              <a:spcBef>
                <a:spcPts val="495"/>
              </a:spcBef>
            </a:pPr>
            <a:r>
              <a:rPr sz="2000" b="1" spc="-75" dirty="0">
                <a:latin typeface="Trebuchet MS"/>
                <a:cs typeface="Trebuchet MS"/>
              </a:rPr>
              <a:t>Train </a:t>
            </a:r>
            <a:r>
              <a:rPr sz="2000" b="1" spc="-60" dirty="0">
                <a:latin typeface="Trebuchet MS"/>
                <a:cs typeface="Trebuchet MS"/>
              </a:rPr>
              <a:t>model </a:t>
            </a:r>
            <a:r>
              <a:rPr sz="2000" b="1" spc="-85" dirty="0">
                <a:latin typeface="Trebuchet MS"/>
                <a:cs typeface="Trebuchet MS"/>
              </a:rPr>
              <a:t>with </a:t>
            </a:r>
            <a:r>
              <a:rPr sz="2000" b="1" spc="-80" dirty="0">
                <a:latin typeface="Trebuchet MS"/>
                <a:cs typeface="Trebuchet MS"/>
              </a:rPr>
              <a:t>image</a:t>
            </a:r>
            <a:r>
              <a:rPr sz="2000" b="1" spc="15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data.</a:t>
            </a:r>
            <a:endParaRPr sz="2000">
              <a:latin typeface="Trebuchet MS"/>
              <a:cs typeface="Trebuchet MS"/>
            </a:endParaRPr>
          </a:p>
          <a:p>
            <a:pPr marL="824865" algn="ctr">
              <a:lnSpc>
                <a:spcPct val="100000"/>
              </a:lnSpc>
            </a:pPr>
            <a:r>
              <a:rPr sz="2000" b="1" spc="-70" dirty="0">
                <a:latin typeface="Trebuchet MS"/>
                <a:cs typeface="Trebuchet MS"/>
              </a:rPr>
              <a:t>Learn </a:t>
            </a:r>
            <a:r>
              <a:rPr sz="2000" b="1" spc="-80" dirty="0">
                <a:latin typeface="Trebuchet MS"/>
                <a:cs typeface="Trebuchet MS"/>
              </a:rPr>
              <a:t>weights </a:t>
            </a:r>
            <a:r>
              <a:rPr sz="2000" b="1" spc="-90" dirty="0">
                <a:latin typeface="Trebuchet MS"/>
                <a:cs typeface="Trebuchet MS"/>
              </a:rPr>
              <a:t>of </a:t>
            </a:r>
            <a:r>
              <a:rPr sz="2000" b="1" spc="-95" dirty="0">
                <a:latin typeface="Trebuchet MS"/>
                <a:cs typeface="Trebuchet MS"/>
              </a:rPr>
              <a:t>filters </a:t>
            </a:r>
            <a:r>
              <a:rPr sz="2000" b="1" spc="-100" dirty="0">
                <a:latin typeface="Trebuchet MS"/>
                <a:cs typeface="Trebuchet MS"/>
              </a:rPr>
              <a:t>in </a:t>
            </a:r>
            <a:r>
              <a:rPr sz="2000" b="1" spc="-75" dirty="0">
                <a:latin typeface="Trebuchet MS"/>
                <a:cs typeface="Trebuchet MS"/>
              </a:rPr>
              <a:t>convolutional</a:t>
            </a:r>
            <a:r>
              <a:rPr sz="2000" b="1" spc="145" dirty="0">
                <a:latin typeface="Trebuchet MS"/>
                <a:cs typeface="Trebuchet MS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layers.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1157" y="273811"/>
            <a:ext cx="8809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Convolutional </a:t>
            </a:r>
            <a:r>
              <a:rPr sz="4200" spc="-310" dirty="0"/>
              <a:t>Layers: </a:t>
            </a:r>
            <a:r>
              <a:rPr sz="4200" spc="-229" dirty="0"/>
              <a:t>Local</a:t>
            </a:r>
            <a:r>
              <a:rPr sz="4200" spc="-10" dirty="0"/>
              <a:t> </a:t>
            </a:r>
            <a:r>
              <a:rPr sz="4200" spc="-105" dirty="0"/>
              <a:t>Connectivity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667512" y="1319783"/>
            <a:ext cx="6345936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11288" y="2268219"/>
            <a:ext cx="418719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spc="-95" dirty="0">
                <a:latin typeface="Arial"/>
                <a:cs typeface="Arial"/>
              </a:rPr>
              <a:t>For </a:t>
            </a:r>
            <a:r>
              <a:rPr sz="2800" spc="-365" dirty="0">
                <a:latin typeface="Arial"/>
                <a:cs typeface="Arial"/>
              </a:rPr>
              <a:t>a</a:t>
            </a:r>
            <a:r>
              <a:rPr lang="en-US" sz="2800" spc="-365" dirty="0">
                <a:latin typeface="Arial"/>
                <a:cs typeface="Arial"/>
              </a:rPr>
              <a:t> </a:t>
            </a:r>
            <a:r>
              <a:rPr sz="2800" spc="-365" dirty="0">
                <a:latin typeface="Arial"/>
                <a:cs typeface="Arial"/>
              </a:rPr>
              <a:t> </a:t>
            </a:r>
            <a:r>
              <a:rPr sz="2800" spc="-100" dirty="0">
                <a:latin typeface="Arial"/>
                <a:cs typeface="Arial"/>
              </a:rPr>
              <a:t>neuron </a:t>
            </a:r>
            <a:r>
              <a:rPr sz="2800" spc="-90" dirty="0">
                <a:latin typeface="Arial"/>
                <a:cs typeface="Arial"/>
              </a:rPr>
              <a:t>in </a:t>
            </a:r>
            <a:r>
              <a:rPr sz="2800" spc="-145" dirty="0">
                <a:latin typeface="Arial"/>
                <a:cs typeface="Arial"/>
              </a:rPr>
              <a:t>hidden</a:t>
            </a:r>
            <a:r>
              <a:rPr sz="2800" spc="204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layer:</a:t>
            </a:r>
            <a:endParaRPr sz="2800" dirty="0">
              <a:latin typeface="Arial"/>
              <a:cs typeface="Arial"/>
            </a:endParaRPr>
          </a:p>
          <a:p>
            <a:pPr marL="298450" indent="-285750">
              <a:lnSpc>
                <a:spcPts val="285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spc="-280" dirty="0">
                <a:latin typeface="Arial"/>
                <a:cs typeface="Arial"/>
              </a:rPr>
              <a:t>Take </a:t>
            </a:r>
            <a:r>
              <a:rPr sz="2400" spc="-140" dirty="0">
                <a:latin typeface="Arial"/>
                <a:cs typeface="Arial"/>
              </a:rPr>
              <a:t>inputs </a:t>
            </a:r>
            <a:r>
              <a:rPr sz="2400" spc="-70" dirty="0">
                <a:latin typeface="Arial"/>
                <a:cs typeface="Arial"/>
              </a:rPr>
              <a:t>from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patch</a:t>
            </a:r>
            <a:endParaRPr sz="2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spc="-100" dirty="0">
                <a:latin typeface="Arial"/>
                <a:cs typeface="Arial"/>
              </a:rPr>
              <a:t>Compute </a:t>
            </a:r>
            <a:r>
              <a:rPr sz="2400" spc="-135" dirty="0">
                <a:latin typeface="Arial"/>
                <a:cs typeface="Arial"/>
              </a:rPr>
              <a:t>weighted</a:t>
            </a:r>
            <a:r>
              <a:rPr sz="2400" spc="80" dirty="0">
                <a:latin typeface="Arial"/>
                <a:cs typeface="Arial"/>
              </a:rPr>
              <a:t> </a:t>
            </a:r>
            <a:r>
              <a:rPr sz="2400" spc="-225" dirty="0">
                <a:latin typeface="Arial"/>
                <a:cs typeface="Arial"/>
              </a:rPr>
              <a:t>sum</a:t>
            </a:r>
            <a:endParaRPr sz="24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spc="-110" dirty="0">
                <a:latin typeface="Arial"/>
                <a:cs typeface="Arial"/>
              </a:rPr>
              <a:t>Apply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20" dirty="0">
                <a:latin typeface="Arial"/>
                <a:cs typeface="Arial"/>
              </a:rPr>
              <a:t>bias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711" y="272797"/>
            <a:ext cx="10457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CNNs: </a:t>
            </a:r>
            <a:r>
              <a:rPr spc="-305" dirty="0"/>
              <a:t>Spatial </a:t>
            </a:r>
            <a:r>
              <a:rPr spc="-170" dirty="0"/>
              <a:t>Arrangement </a:t>
            </a:r>
            <a:r>
              <a:rPr spc="-75" dirty="0"/>
              <a:t>of </a:t>
            </a:r>
            <a:r>
              <a:rPr spc="-15" dirty="0"/>
              <a:t>Output</a:t>
            </a:r>
            <a:r>
              <a:rPr spc="-915" dirty="0"/>
              <a:t> </a:t>
            </a:r>
            <a:r>
              <a:rPr spc="-275" dirty="0"/>
              <a:t>Volume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786127"/>
            <a:ext cx="5894832" cy="4102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41745" y="5127244"/>
            <a:ext cx="7137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90" dirty="0">
                <a:solidFill>
                  <a:srgbClr val="FF0000"/>
                </a:solidFill>
                <a:latin typeface="Trebuchet MS"/>
                <a:cs typeface="Trebuchet MS"/>
              </a:rPr>
              <a:t>wi</a:t>
            </a:r>
            <a:r>
              <a:rPr sz="2200" b="1" spc="-8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2200" b="1" spc="-90" dirty="0">
                <a:solidFill>
                  <a:srgbClr val="FF0000"/>
                </a:solidFill>
                <a:latin typeface="Trebuchet MS"/>
                <a:cs typeface="Trebuchet MS"/>
              </a:rPr>
              <a:t>th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5389" y="3298444"/>
            <a:ext cx="7810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0" dirty="0">
                <a:solidFill>
                  <a:srgbClr val="1F4E79"/>
                </a:solidFill>
                <a:latin typeface="Trebuchet MS"/>
                <a:cs typeface="Trebuchet MS"/>
              </a:rPr>
              <a:t>height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pc="-95" dirty="0"/>
              <a:t>depth</a:t>
            </a:r>
          </a:p>
          <a:p>
            <a:pPr marL="3018155" algn="ctr">
              <a:lnSpc>
                <a:spcPct val="100000"/>
              </a:lnSpc>
              <a:spcBef>
                <a:spcPts val="1165"/>
              </a:spcBef>
            </a:pPr>
            <a:r>
              <a:rPr sz="2400" spc="-85" dirty="0">
                <a:solidFill>
                  <a:srgbClr val="000000"/>
                </a:solidFill>
              </a:rPr>
              <a:t>Layer</a:t>
            </a:r>
            <a:r>
              <a:rPr sz="2400" spc="-75" dirty="0">
                <a:solidFill>
                  <a:srgbClr val="000000"/>
                </a:solidFill>
              </a:rPr>
              <a:t> </a:t>
            </a:r>
            <a:r>
              <a:rPr sz="2400" spc="-70" dirty="0">
                <a:solidFill>
                  <a:srgbClr val="000000"/>
                </a:solidFill>
              </a:rPr>
              <a:t>Dimensions:</a:t>
            </a:r>
            <a:endParaRPr sz="2400" dirty="0"/>
          </a:p>
          <a:p>
            <a:pPr marL="2941320" algn="ctr">
              <a:lnSpc>
                <a:spcPct val="100000"/>
              </a:lnSpc>
              <a:spcBef>
                <a:spcPts val="625"/>
              </a:spcBef>
            </a:pPr>
            <a:r>
              <a:rPr sz="2400" b="0" spc="-190" dirty="0">
                <a:solidFill>
                  <a:srgbClr val="1F4E79"/>
                </a:solidFill>
                <a:latin typeface="DejaVu Sans"/>
                <a:cs typeface="DejaVu Sans"/>
              </a:rPr>
              <a:t>ℎ </a:t>
            </a:r>
            <a:r>
              <a:rPr lang="en-US" sz="2400" b="0" spc="170" dirty="0">
                <a:solidFill>
                  <a:srgbClr val="000000"/>
                </a:solidFill>
                <a:latin typeface="DejaVu Sans"/>
                <a:cs typeface="DejaVu Sans"/>
              </a:rPr>
              <a:t>*</a:t>
            </a:r>
            <a:r>
              <a:rPr sz="2400" b="0" spc="170" dirty="0">
                <a:solidFill>
                  <a:srgbClr val="000000"/>
                </a:solidFill>
                <a:latin typeface="DejaVu Sans"/>
                <a:cs typeface="DejaVu Sans"/>
              </a:rPr>
              <a:t> </a:t>
            </a:r>
            <a:r>
              <a:rPr lang="en-US" sz="2400" b="0" spc="-240" dirty="0">
                <a:solidFill>
                  <a:srgbClr val="FF0000"/>
                </a:solidFill>
                <a:latin typeface="DejaVu Sans"/>
                <a:cs typeface="DejaVu Sans"/>
              </a:rPr>
              <a:t>w </a:t>
            </a:r>
            <a:r>
              <a:rPr lang="en-US" sz="2400" b="0" spc="170" dirty="0">
                <a:solidFill>
                  <a:srgbClr val="000000"/>
                </a:solidFill>
                <a:latin typeface="DejaVu Sans"/>
                <a:cs typeface="DejaVu Sans"/>
              </a:rPr>
              <a:t>*</a:t>
            </a:r>
            <a:r>
              <a:rPr sz="2400" b="0" spc="-475" dirty="0">
                <a:solidFill>
                  <a:srgbClr val="000000"/>
                </a:solidFill>
                <a:latin typeface="DejaVu Sans"/>
                <a:cs typeface="DejaVu Sans"/>
              </a:rPr>
              <a:t> </a:t>
            </a:r>
            <a:r>
              <a:rPr lang="en-US" sz="2400" b="0" spc="-140" dirty="0">
                <a:latin typeface="DejaVu Sans"/>
                <a:cs typeface="DejaVu Sans"/>
              </a:rPr>
              <a:t>d</a:t>
            </a:r>
            <a:endParaRPr sz="2400" dirty="0">
              <a:latin typeface="DejaVu Sans"/>
              <a:cs typeface="DejaVu Sans"/>
            </a:endParaRPr>
          </a:p>
          <a:p>
            <a:pPr marL="3017520" algn="ctr">
              <a:lnSpc>
                <a:spcPct val="100000"/>
              </a:lnSpc>
              <a:spcBef>
                <a:spcPts val="1050"/>
              </a:spcBef>
            </a:pPr>
            <a:r>
              <a:rPr sz="2000" b="0" spc="-100" dirty="0">
                <a:solidFill>
                  <a:srgbClr val="000000"/>
                </a:solidFill>
                <a:latin typeface="Arial"/>
                <a:cs typeface="Arial"/>
              </a:rPr>
              <a:t>where </a:t>
            </a:r>
            <a:r>
              <a:rPr sz="2000" b="0" spc="-135" dirty="0">
                <a:solidFill>
                  <a:srgbClr val="000000"/>
                </a:solidFill>
                <a:latin typeface="Arial"/>
                <a:cs typeface="Arial"/>
              </a:rPr>
              <a:t>h </a:t>
            </a:r>
            <a:r>
              <a:rPr sz="2000" b="0" spc="-165" dirty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sz="2000" b="0" spc="-30" dirty="0">
                <a:solidFill>
                  <a:srgbClr val="000000"/>
                </a:solidFill>
                <a:latin typeface="Arial"/>
                <a:cs typeface="Arial"/>
              </a:rPr>
              <a:t>w </a:t>
            </a:r>
            <a:r>
              <a:rPr sz="2000" b="0" spc="-145" dirty="0">
                <a:solidFill>
                  <a:srgbClr val="000000"/>
                </a:solidFill>
                <a:latin typeface="Arial"/>
                <a:cs typeface="Arial"/>
              </a:rPr>
              <a:t>are spatial</a:t>
            </a:r>
            <a:r>
              <a:rPr sz="2000" b="0" spc="-3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0" spc="-145" dirty="0">
                <a:solidFill>
                  <a:srgbClr val="000000"/>
                </a:solidFill>
                <a:latin typeface="Arial"/>
                <a:cs typeface="Arial"/>
              </a:rPr>
              <a:t>dimensions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3412" y="3171444"/>
            <a:ext cx="2946400" cy="242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d </a:t>
            </a:r>
            <a:r>
              <a:rPr sz="2000" spc="-65" dirty="0">
                <a:latin typeface="Arial"/>
                <a:cs typeface="Arial"/>
              </a:rPr>
              <a:t>(depth) </a:t>
            </a:r>
            <a:r>
              <a:rPr sz="2000" spc="150" dirty="0">
                <a:latin typeface="Arial"/>
                <a:cs typeface="Arial"/>
              </a:rPr>
              <a:t>= </a:t>
            </a:r>
            <a:r>
              <a:rPr sz="2000" spc="-114" dirty="0">
                <a:latin typeface="Arial"/>
                <a:cs typeface="Arial"/>
              </a:rPr>
              <a:t>number </a:t>
            </a:r>
            <a:r>
              <a:rPr sz="2000" spc="-55" dirty="0">
                <a:latin typeface="Arial"/>
                <a:cs typeface="Arial"/>
              </a:rPr>
              <a:t>of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  <a:p>
            <a:pPr marR="46355" algn="ctr">
              <a:lnSpc>
                <a:spcPct val="100000"/>
              </a:lnSpc>
              <a:spcBef>
                <a:spcPts val="1710"/>
              </a:spcBef>
            </a:pPr>
            <a:r>
              <a:rPr sz="2400" b="1" spc="-100" dirty="0">
                <a:latin typeface="Trebuchet MS"/>
                <a:cs typeface="Trebuchet MS"/>
              </a:rPr>
              <a:t>Stride:</a:t>
            </a:r>
            <a:endParaRPr sz="240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40"/>
              </a:spcBef>
            </a:pPr>
            <a:r>
              <a:rPr sz="2000" spc="-105" dirty="0">
                <a:latin typeface="Arial"/>
                <a:cs typeface="Arial"/>
              </a:rPr>
              <a:t>Filter </a:t>
            </a:r>
            <a:r>
              <a:rPr sz="2000" spc="-125" dirty="0">
                <a:latin typeface="Arial"/>
                <a:cs typeface="Arial"/>
              </a:rPr>
              <a:t>step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90" dirty="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12700" marR="52069" indent="-21590" algn="ctr">
              <a:lnSpc>
                <a:spcPct val="100299"/>
              </a:lnSpc>
              <a:spcBef>
                <a:spcPts val="1730"/>
              </a:spcBef>
            </a:pPr>
            <a:r>
              <a:rPr sz="2400" b="1" spc="-105" dirty="0">
                <a:latin typeface="Trebuchet MS"/>
                <a:cs typeface="Trebuchet MS"/>
              </a:rPr>
              <a:t>Receptive </a:t>
            </a:r>
            <a:r>
              <a:rPr sz="2400" b="1" spc="-145" dirty="0">
                <a:latin typeface="Trebuchet MS"/>
                <a:cs typeface="Trebuchet MS"/>
              </a:rPr>
              <a:t>Field:  </a:t>
            </a:r>
            <a:r>
              <a:rPr sz="2000" spc="-125" dirty="0">
                <a:latin typeface="Arial"/>
                <a:cs typeface="Arial"/>
              </a:rPr>
              <a:t>Locations </a:t>
            </a:r>
            <a:r>
              <a:rPr sz="2000" spc="-105" dirty="0">
                <a:latin typeface="Arial"/>
                <a:cs typeface="Arial"/>
              </a:rPr>
              <a:t>in </a:t>
            </a:r>
            <a:r>
              <a:rPr sz="2000" spc="-80" dirty="0">
                <a:latin typeface="Arial"/>
                <a:cs typeface="Arial"/>
              </a:rPr>
              <a:t>input </a:t>
            </a:r>
            <a:r>
              <a:rPr sz="2000" spc="-180" dirty="0">
                <a:latin typeface="Arial"/>
                <a:cs typeface="Arial"/>
              </a:rPr>
              <a:t>image </a:t>
            </a:r>
            <a:r>
              <a:rPr sz="2000" spc="-80" dirty="0">
                <a:latin typeface="Arial"/>
                <a:cs typeface="Arial"/>
              </a:rPr>
              <a:t>that 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105" dirty="0">
                <a:latin typeface="Arial"/>
                <a:cs typeface="Arial"/>
              </a:rPr>
              <a:t>node </a:t>
            </a:r>
            <a:r>
              <a:rPr sz="2000" spc="-185" dirty="0">
                <a:latin typeface="Arial"/>
                <a:cs typeface="Arial"/>
              </a:rPr>
              <a:t>is </a:t>
            </a:r>
            <a:r>
              <a:rPr sz="2000" spc="-114" dirty="0">
                <a:latin typeface="Arial"/>
                <a:cs typeface="Arial"/>
              </a:rPr>
              <a:t>path connected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4504" y="273811"/>
            <a:ext cx="56432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35" dirty="0"/>
              <a:t>Introducing</a:t>
            </a:r>
            <a:r>
              <a:rPr sz="4200" spc="-45" dirty="0"/>
              <a:t> </a:t>
            </a:r>
            <a:r>
              <a:rPr sz="4200" spc="-100" dirty="0"/>
              <a:t>Non-Linearity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8766949" y="4689830"/>
            <a:ext cx="330835" cy="235585"/>
          </a:xfrm>
          <a:custGeom>
            <a:avLst/>
            <a:gdLst/>
            <a:ahLst/>
            <a:cxnLst/>
            <a:rect l="l" t="t" r="r" b="b"/>
            <a:pathLst>
              <a:path w="330834" h="235585">
                <a:moveTo>
                  <a:pt x="255790" y="0"/>
                </a:moveTo>
                <a:lnTo>
                  <a:pt x="252450" y="9550"/>
                </a:lnTo>
                <a:lnTo>
                  <a:pt x="266069" y="15458"/>
                </a:lnTo>
                <a:lnTo>
                  <a:pt x="277779" y="23637"/>
                </a:lnTo>
                <a:lnTo>
                  <a:pt x="301560" y="61564"/>
                </a:lnTo>
                <a:lnTo>
                  <a:pt x="309372" y="116458"/>
                </a:lnTo>
                <a:lnTo>
                  <a:pt x="308500" y="137211"/>
                </a:lnTo>
                <a:lnTo>
                  <a:pt x="295427" y="188023"/>
                </a:lnTo>
                <a:lnTo>
                  <a:pt x="266225" y="219782"/>
                </a:lnTo>
                <a:lnTo>
                  <a:pt x="252818" y="225717"/>
                </a:lnTo>
                <a:lnTo>
                  <a:pt x="255790" y="235267"/>
                </a:lnTo>
                <a:lnTo>
                  <a:pt x="300748" y="208564"/>
                </a:lnTo>
                <a:lnTo>
                  <a:pt x="325996" y="159259"/>
                </a:lnTo>
                <a:lnTo>
                  <a:pt x="330834" y="117703"/>
                </a:lnTo>
                <a:lnTo>
                  <a:pt x="329620" y="96129"/>
                </a:lnTo>
                <a:lnTo>
                  <a:pt x="319910" y="57896"/>
                </a:lnTo>
                <a:lnTo>
                  <a:pt x="287808" y="15084"/>
                </a:lnTo>
                <a:lnTo>
                  <a:pt x="272852" y="6157"/>
                </a:lnTo>
                <a:lnTo>
                  <a:pt x="255790" y="0"/>
                </a:lnTo>
                <a:close/>
              </a:path>
              <a:path w="330834" h="235585">
                <a:moveTo>
                  <a:pt x="75031" y="0"/>
                </a:moveTo>
                <a:lnTo>
                  <a:pt x="30161" y="26778"/>
                </a:lnTo>
                <a:lnTo>
                  <a:pt x="4849" y="76193"/>
                </a:lnTo>
                <a:lnTo>
                  <a:pt x="0" y="117703"/>
                </a:lnTo>
                <a:lnTo>
                  <a:pt x="1207" y="139313"/>
                </a:lnTo>
                <a:lnTo>
                  <a:pt x="10876" y="177541"/>
                </a:lnTo>
                <a:lnTo>
                  <a:pt x="42938" y="220217"/>
                </a:lnTo>
                <a:lnTo>
                  <a:pt x="75031" y="235267"/>
                </a:lnTo>
                <a:lnTo>
                  <a:pt x="78003" y="225717"/>
                </a:lnTo>
                <a:lnTo>
                  <a:pt x="64596" y="219782"/>
                </a:lnTo>
                <a:lnTo>
                  <a:pt x="53028" y="211523"/>
                </a:lnTo>
                <a:lnTo>
                  <a:pt x="29299" y="172992"/>
                </a:lnTo>
                <a:lnTo>
                  <a:pt x="21450" y="116458"/>
                </a:lnTo>
                <a:lnTo>
                  <a:pt x="22322" y="96384"/>
                </a:lnTo>
                <a:lnTo>
                  <a:pt x="35407" y="46812"/>
                </a:lnTo>
                <a:lnTo>
                  <a:pt x="64805" y="15458"/>
                </a:lnTo>
                <a:lnTo>
                  <a:pt x="78371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33930" y="4613148"/>
            <a:ext cx="28960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  <a:tab pos="656590" algn="l"/>
              </a:tabLst>
            </a:pPr>
            <a:r>
              <a:rPr lang="en-US" sz="2000" spc="420" dirty="0">
                <a:latin typeface="DejaVu Sans"/>
                <a:cs typeface="DejaVu Sans"/>
              </a:rPr>
              <a:t>f</a:t>
            </a:r>
            <a:r>
              <a:rPr sz="2000" spc="420" dirty="0">
                <a:latin typeface="DejaVu Sans"/>
                <a:cs typeface="DejaVu Sans"/>
              </a:rPr>
              <a:t>	</a:t>
            </a:r>
            <a:r>
              <a:rPr lang="en-US" sz="2000" spc="45" dirty="0">
                <a:latin typeface="DejaVu Sans"/>
                <a:cs typeface="DejaVu Sans"/>
              </a:rPr>
              <a:t>x</a:t>
            </a:r>
            <a:r>
              <a:rPr sz="2000" spc="45" dirty="0">
                <a:latin typeface="DejaVu Sans"/>
                <a:cs typeface="DejaVu Sans"/>
              </a:rPr>
              <a:t>	</a:t>
            </a:r>
            <a:r>
              <a:rPr sz="2000" spc="-185" dirty="0">
                <a:latin typeface="DejaVu Sans"/>
                <a:cs typeface="DejaVu Sans"/>
              </a:rPr>
              <a:t>= </a:t>
            </a:r>
            <a:r>
              <a:rPr sz="2000" spc="-254" dirty="0">
                <a:latin typeface="DejaVu Sans"/>
                <a:cs typeface="DejaVu Sans"/>
              </a:rPr>
              <a:t>max </a:t>
            </a:r>
            <a:r>
              <a:rPr sz="2000" spc="45" dirty="0">
                <a:latin typeface="DejaVu Sans"/>
                <a:cs typeface="DejaVu Sans"/>
              </a:rPr>
              <a:t>( </a:t>
            </a:r>
            <a:r>
              <a:rPr sz="2000" spc="-165" dirty="0">
                <a:latin typeface="DejaVu Sans"/>
                <a:cs typeface="DejaVu Sans"/>
              </a:rPr>
              <a:t>0 </a:t>
            </a:r>
            <a:r>
              <a:rPr sz="2000" spc="-229" dirty="0">
                <a:latin typeface="DejaVu Sans"/>
                <a:cs typeface="DejaVu Sans"/>
              </a:rPr>
              <a:t>, </a:t>
            </a:r>
            <a:r>
              <a:rPr lang="en-US" sz="2000" spc="-229" dirty="0">
                <a:latin typeface="DejaVu Sans"/>
                <a:cs typeface="DejaVu Sans"/>
              </a:rPr>
              <a:t>x</a:t>
            </a:r>
            <a:r>
              <a:rPr sz="2000" spc="-390" dirty="0">
                <a:latin typeface="DejaVu Sans"/>
                <a:cs typeface="DejaVu Sans"/>
              </a:rPr>
              <a:t> </a:t>
            </a:r>
            <a:r>
              <a:rPr sz="2000" spc="45" dirty="0">
                <a:latin typeface="DejaVu Sans"/>
                <a:cs typeface="DejaVu Sans"/>
              </a:rPr>
              <a:t>)</a:t>
            </a:r>
            <a:endParaRPr sz="2000" dirty="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8271" y="1532635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rial"/>
                <a:cs typeface="Arial"/>
              </a:rPr>
              <a:t>Rectified </a:t>
            </a:r>
            <a:r>
              <a:rPr sz="2400" spc="-110" dirty="0">
                <a:latin typeface="Arial"/>
                <a:cs typeface="Arial"/>
              </a:rPr>
              <a:t>Linear </a:t>
            </a:r>
            <a:r>
              <a:rPr sz="2400" spc="-15" dirty="0">
                <a:latin typeface="Arial"/>
                <a:cs typeface="Arial"/>
              </a:rPr>
              <a:t>Unit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(ReLU)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18119" y="2106167"/>
            <a:ext cx="3752087" cy="2487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783" y="3282696"/>
            <a:ext cx="6973824" cy="2584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9478" y="1532635"/>
            <a:ext cx="6929755" cy="14859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650240" indent="-285750">
              <a:lnSpc>
                <a:spcPct val="100800"/>
              </a:lnSpc>
              <a:spcBef>
                <a:spcPts val="7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spc="-110" dirty="0">
                <a:latin typeface="Arial"/>
                <a:cs typeface="Arial"/>
              </a:rPr>
              <a:t>Apply after </a:t>
            </a:r>
            <a:r>
              <a:rPr sz="2400" spc="-125" dirty="0">
                <a:latin typeface="Arial"/>
                <a:cs typeface="Arial"/>
              </a:rPr>
              <a:t>every </a:t>
            </a:r>
            <a:r>
              <a:rPr sz="2400" spc="-110" dirty="0">
                <a:latin typeface="Arial"/>
                <a:cs typeface="Arial"/>
              </a:rPr>
              <a:t>convolution </a:t>
            </a:r>
            <a:r>
              <a:rPr sz="2400" spc="-90" dirty="0">
                <a:latin typeface="Arial"/>
                <a:cs typeface="Arial"/>
              </a:rPr>
              <a:t>operation </a:t>
            </a:r>
            <a:r>
              <a:rPr sz="2400" spc="-160" dirty="0">
                <a:latin typeface="Arial"/>
                <a:cs typeface="Arial"/>
              </a:rPr>
              <a:t>(i.e., </a:t>
            </a:r>
            <a:r>
              <a:rPr sz="2400" spc="-110" dirty="0">
                <a:latin typeface="Arial"/>
                <a:cs typeface="Arial"/>
              </a:rPr>
              <a:t>after  </a:t>
            </a:r>
            <a:r>
              <a:rPr sz="2400" spc="-125" dirty="0">
                <a:latin typeface="Arial"/>
                <a:cs typeface="Arial"/>
              </a:rPr>
              <a:t>convolutional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layers)</a:t>
            </a:r>
            <a:endParaRPr sz="2400">
              <a:latin typeface="Arial"/>
              <a:cs typeface="Arial"/>
            </a:endParaRPr>
          </a:p>
          <a:p>
            <a:pPr marL="298450" marR="5080" indent="-285750">
              <a:lnSpc>
                <a:spcPts val="2900"/>
              </a:lnSpc>
              <a:spcBef>
                <a:spcPts val="10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spc="-215" dirty="0">
                <a:latin typeface="Arial"/>
                <a:cs typeface="Arial"/>
              </a:rPr>
              <a:t>ReLU: </a:t>
            </a:r>
            <a:r>
              <a:rPr sz="2400" spc="-114" dirty="0">
                <a:latin typeface="Arial"/>
                <a:cs typeface="Arial"/>
              </a:rPr>
              <a:t>pixel-by-pixel </a:t>
            </a:r>
            <a:r>
              <a:rPr sz="2400" spc="-95" dirty="0">
                <a:latin typeface="Arial"/>
                <a:cs typeface="Arial"/>
              </a:rPr>
              <a:t>operation </a:t>
            </a:r>
            <a:r>
              <a:rPr sz="2400" spc="-90" dirty="0">
                <a:latin typeface="Arial"/>
                <a:cs typeface="Arial"/>
              </a:rPr>
              <a:t>that </a:t>
            </a:r>
            <a:r>
              <a:rPr sz="2400" spc="-180" dirty="0">
                <a:latin typeface="Arial"/>
                <a:cs typeface="Arial"/>
              </a:rPr>
              <a:t>replaces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75" dirty="0">
                <a:latin typeface="Arial"/>
                <a:cs typeface="Arial"/>
              </a:rPr>
              <a:t>negative  </a:t>
            </a:r>
            <a:r>
              <a:rPr sz="2400" spc="-215" dirty="0">
                <a:latin typeface="Arial"/>
                <a:cs typeface="Arial"/>
              </a:rPr>
              <a:t>values </a:t>
            </a:r>
            <a:r>
              <a:rPr sz="2400" spc="-180" dirty="0">
                <a:latin typeface="Arial"/>
                <a:cs typeface="Arial"/>
              </a:rPr>
              <a:t>by </a:t>
            </a:r>
            <a:r>
              <a:rPr sz="2400" spc="-165" dirty="0">
                <a:latin typeface="Arial"/>
                <a:cs typeface="Arial"/>
              </a:rPr>
              <a:t>zero. </a:t>
            </a:r>
            <a:r>
              <a:rPr sz="2400" b="1" spc="-55" dirty="0">
                <a:latin typeface="Trebuchet MS"/>
                <a:cs typeface="Trebuchet MS"/>
              </a:rPr>
              <a:t>Non-linear</a:t>
            </a:r>
            <a:r>
              <a:rPr sz="2400" b="1" spc="-165" dirty="0">
                <a:latin typeface="Trebuchet MS"/>
                <a:cs typeface="Trebuchet MS"/>
              </a:rPr>
              <a:t> </a:t>
            </a:r>
            <a:r>
              <a:rPr sz="2400" b="1" spc="-90" dirty="0">
                <a:latin typeface="Trebuchet MS"/>
                <a:cs typeface="Trebuchet MS"/>
              </a:rPr>
              <a:t>operation!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0" name="object 10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6179" y="273811"/>
            <a:ext cx="16002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775" dirty="0"/>
              <a:t>P</a:t>
            </a:r>
            <a:r>
              <a:rPr sz="4200" spc="-25" dirty="0"/>
              <a:t>oo</a:t>
            </a:r>
            <a:r>
              <a:rPr sz="4200" spc="-15" dirty="0"/>
              <a:t>li</a:t>
            </a:r>
            <a:r>
              <a:rPr sz="4200" spc="-390" dirty="0"/>
              <a:t>ng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72440" y="1179575"/>
            <a:ext cx="10582656" cy="442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42719" y="5730747"/>
            <a:ext cx="8761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How </a:t>
            </a:r>
            <a:r>
              <a:rPr sz="2800" spc="-240" dirty="0">
                <a:latin typeface="Arial"/>
                <a:cs typeface="Arial"/>
              </a:rPr>
              <a:t>else </a:t>
            </a:r>
            <a:r>
              <a:rPr sz="2800" spc="-265" dirty="0">
                <a:latin typeface="Arial"/>
                <a:cs typeface="Arial"/>
              </a:rPr>
              <a:t>can </a:t>
            </a:r>
            <a:r>
              <a:rPr sz="2800" spc="-150" dirty="0">
                <a:latin typeface="Arial"/>
                <a:cs typeface="Arial"/>
              </a:rPr>
              <a:t>we </a:t>
            </a:r>
            <a:r>
              <a:rPr sz="2800" spc="-185" dirty="0">
                <a:latin typeface="Arial"/>
                <a:cs typeface="Arial"/>
              </a:rPr>
              <a:t>downsample </a:t>
            </a:r>
            <a:r>
              <a:rPr sz="2800" spc="-225" dirty="0">
                <a:latin typeface="Arial"/>
                <a:cs typeface="Arial"/>
              </a:rPr>
              <a:t>and </a:t>
            </a:r>
            <a:r>
              <a:rPr sz="2800" spc="-160" dirty="0">
                <a:latin typeface="Arial"/>
                <a:cs typeface="Arial"/>
              </a:rPr>
              <a:t>preserve </a:t>
            </a:r>
            <a:r>
              <a:rPr sz="2800" spc="-200" dirty="0">
                <a:latin typeface="Arial"/>
                <a:cs typeface="Arial"/>
              </a:rPr>
              <a:t>spatial</a:t>
            </a:r>
            <a:r>
              <a:rPr sz="2800" spc="-385" dirty="0">
                <a:latin typeface="Arial"/>
                <a:cs typeface="Arial"/>
              </a:rPr>
              <a:t> </a:t>
            </a:r>
            <a:r>
              <a:rPr sz="2800" spc="-245" dirty="0">
                <a:latin typeface="Arial"/>
                <a:cs typeface="Arial"/>
              </a:rPr>
              <a:t>invariance?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7854" y="3870452"/>
            <a:ext cx="319341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2400" spc="-195" dirty="0">
                <a:latin typeface="Arial"/>
                <a:cs typeface="Arial"/>
              </a:rPr>
              <a:t>Reduced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dimensionality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355600" algn="l"/>
              </a:tabLst>
            </a:pPr>
            <a:r>
              <a:rPr sz="2400" spc="-190" dirty="0">
                <a:latin typeface="Arial"/>
                <a:cs typeface="Arial"/>
              </a:rPr>
              <a:t>Spatial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invariance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883" y="273811"/>
            <a:ext cx="87147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90" dirty="0"/>
              <a:t>Representation </a:t>
            </a:r>
            <a:r>
              <a:rPr sz="4200" spc="-240" dirty="0"/>
              <a:t>Learning </a:t>
            </a:r>
            <a:r>
              <a:rPr sz="4200" spc="-125" dirty="0"/>
              <a:t>in </a:t>
            </a:r>
            <a:r>
              <a:rPr sz="4200" spc="-195" dirty="0"/>
              <a:t>Deep</a:t>
            </a:r>
            <a:r>
              <a:rPr sz="4200" spc="520" dirty="0"/>
              <a:t> </a:t>
            </a:r>
            <a:r>
              <a:rPr sz="4200" spc="-20" dirty="0"/>
              <a:t>CNNs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565903" y="2343911"/>
            <a:ext cx="3139440" cy="2273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75567" y="1852676"/>
            <a:ext cx="2118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Mid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2343911"/>
            <a:ext cx="3185160" cy="2273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266" y="1855723"/>
            <a:ext cx="218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Low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85631" y="2343911"/>
            <a:ext cx="3124200" cy="2273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34945" y="1849628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Arial"/>
                <a:cs typeface="Arial"/>
              </a:rPr>
              <a:t>High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74592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352323" y="0"/>
                </a:moveTo>
                <a:lnTo>
                  <a:pt x="352323" y="107861"/>
                </a:lnTo>
                <a:lnTo>
                  <a:pt x="0" y="107861"/>
                </a:lnTo>
                <a:lnTo>
                  <a:pt x="0" y="323557"/>
                </a:lnTo>
                <a:lnTo>
                  <a:pt x="352323" y="323557"/>
                </a:lnTo>
                <a:lnTo>
                  <a:pt x="352323" y="431406"/>
                </a:lnTo>
                <a:lnTo>
                  <a:pt x="568032" y="215709"/>
                </a:lnTo>
                <a:lnTo>
                  <a:pt x="352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4592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0" y="107851"/>
                </a:moveTo>
                <a:lnTo>
                  <a:pt x="352334" y="107851"/>
                </a:lnTo>
                <a:lnTo>
                  <a:pt x="352334" y="0"/>
                </a:lnTo>
                <a:lnTo>
                  <a:pt x="568035" y="215702"/>
                </a:lnTo>
                <a:lnTo>
                  <a:pt x="352334" y="431403"/>
                </a:lnTo>
                <a:lnTo>
                  <a:pt x="352334" y="323552"/>
                </a:lnTo>
                <a:lnTo>
                  <a:pt x="0" y="323552"/>
                </a:lnTo>
                <a:lnTo>
                  <a:pt x="0" y="1078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847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352336" y="0"/>
                </a:moveTo>
                <a:lnTo>
                  <a:pt x="352336" y="107861"/>
                </a:lnTo>
                <a:lnTo>
                  <a:pt x="0" y="107861"/>
                </a:lnTo>
                <a:lnTo>
                  <a:pt x="0" y="323557"/>
                </a:lnTo>
                <a:lnTo>
                  <a:pt x="352336" y="323557"/>
                </a:lnTo>
                <a:lnTo>
                  <a:pt x="352336" y="431406"/>
                </a:lnTo>
                <a:lnTo>
                  <a:pt x="568032" y="215709"/>
                </a:lnTo>
                <a:lnTo>
                  <a:pt x="352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9847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0" y="107851"/>
                </a:moveTo>
                <a:lnTo>
                  <a:pt x="352334" y="107851"/>
                </a:lnTo>
                <a:lnTo>
                  <a:pt x="352334" y="0"/>
                </a:lnTo>
                <a:lnTo>
                  <a:pt x="568035" y="215702"/>
                </a:lnTo>
                <a:lnTo>
                  <a:pt x="352334" y="431403"/>
                </a:lnTo>
                <a:lnTo>
                  <a:pt x="352334" y="323552"/>
                </a:lnTo>
                <a:lnTo>
                  <a:pt x="0" y="323552"/>
                </a:lnTo>
                <a:lnTo>
                  <a:pt x="0" y="1078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0147" y="4638547"/>
            <a:ext cx="207137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75" dirty="0">
                <a:latin typeface="Arial"/>
                <a:cs typeface="Arial"/>
              </a:rPr>
              <a:t>Edges, </a:t>
            </a:r>
            <a:r>
              <a:rPr sz="2400" spc="-130" dirty="0">
                <a:latin typeface="Arial"/>
                <a:cs typeface="Arial"/>
              </a:rPr>
              <a:t>dark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spots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70"/>
              </a:spcBef>
            </a:pP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2918" y="4455667"/>
            <a:ext cx="1843405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57500"/>
              </a:lnSpc>
              <a:spcBef>
                <a:spcPts val="100"/>
              </a:spcBef>
            </a:pPr>
            <a:r>
              <a:rPr sz="2400" spc="-295" dirty="0">
                <a:latin typeface="Arial"/>
                <a:cs typeface="Arial"/>
              </a:rPr>
              <a:t>Eyes, </a:t>
            </a:r>
            <a:r>
              <a:rPr sz="2400" spc="-200" dirty="0">
                <a:latin typeface="Arial"/>
                <a:cs typeface="Arial"/>
              </a:rPr>
              <a:t>ears, </a:t>
            </a:r>
            <a:r>
              <a:rPr sz="2400" spc="-185" dirty="0">
                <a:latin typeface="Arial"/>
                <a:cs typeface="Arial"/>
              </a:rPr>
              <a:t>nose  </a:t>
            </a: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4564" y="4638547"/>
            <a:ext cx="182372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latin typeface="Arial"/>
                <a:cs typeface="Arial"/>
              </a:rPr>
              <a:t>Facial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870"/>
              </a:spcBef>
            </a:pP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671" y="273811"/>
            <a:ext cx="44951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85" dirty="0"/>
              <a:t>Images </a:t>
            </a:r>
            <a:r>
              <a:rPr sz="4200" spc="-235" dirty="0"/>
              <a:t>are</a:t>
            </a:r>
            <a:r>
              <a:rPr sz="4200" spc="-470" dirty="0"/>
              <a:t> </a:t>
            </a:r>
            <a:r>
              <a:rPr sz="4200" spc="-150" dirty="0"/>
              <a:t>Numbers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4421" y="273811"/>
            <a:ext cx="90043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 </a:t>
            </a:r>
            <a:r>
              <a:rPr sz="4200" spc="-190" dirty="0"/>
              <a:t>Classification: </a:t>
            </a:r>
            <a:r>
              <a:rPr sz="4200" spc="-240" dirty="0"/>
              <a:t>Feature</a:t>
            </a:r>
            <a:r>
              <a:rPr sz="4200" spc="-310" dirty="0"/>
              <a:t> </a:t>
            </a:r>
            <a:r>
              <a:rPr sz="4200" spc="-240" dirty="0"/>
              <a:t>Learning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908907" y="4976876"/>
            <a:ext cx="10273030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400" spc="-165" dirty="0">
                <a:latin typeface="Arial"/>
                <a:cs typeface="Arial"/>
              </a:rPr>
              <a:t>Learn </a:t>
            </a:r>
            <a:r>
              <a:rPr sz="2400" spc="-160" dirty="0">
                <a:latin typeface="Arial"/>
                <a:cs typeface="Arial"/>
              </a:rPr>
              <a:t>features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15" dirty="0">
                <a:latin typeface="Arial"/>
                <a:cs typeface="Arial"/>
              </a:rPr>
              <a:t>image </a:t>
            </a:r>
            <a:r>
              <a:rPr sz="2400" spc="-114" dirty="0">
                <a:latin typeface="Arial"/>
                <a:cs typeface="Arial"/>
              </a:rPr>
              <a:t>through</a:t>
            </a:r>
            <a:r>
              <a:rPr sz="2400" spc="254" dirty="0">
                <a:latin typeface="Arial"/>
                <a:cs typeface="Arial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convolution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400" spc="-110" dirty="0">
                <a:latin typeface="Arial"/>
                <a:cs typeface="Arial"/>
              </a:rPr>
              <a:t>Introduce </a:t>
            </a:r>
            <a:r>
              <a:rPr sz="2400" b="1" spc="-100" dirty="0">
                <a:latin typeface="Trebuchet MS"/>
                <a:cs typeface="Trebuchet MS"/>
              </a:rPr>
              <a:t>non-linearity </a:t>
            </a:r>
            <a:r>
              <a:rPr sz="2400" spc="-114" dirty="0">
                <a:latin typeface="Arial"/>
                <a:cs typeface="Arial"/>
              </a:rPr>
              <a:t>through </a:t>
            </a:r>
            <a:r>
              <a:rPr sz="2400" spc="-125" dirty="0">
                <a:latin typeface="Arial"/>
                <a:cs typeface="Arial"/>
              </a:rPr>
              <a:t>activation </a:t>
            </a:r>
            <a:r>
              <a:rPr sz="2400" spc="-110" dirty="0">
                <a:latin typeface="Arial"/>
                <a:cs typeface="Arial"/>
              </a:rPr>
              <a:t>function </a:t>
            </a:r>
            <a:r>
              <a:rPr sz="2400" spc="-80" dirty="0">
                <a:latin typeface="Arial"/>
                <a:cs typeface="Arial"/>
              </a:rPr>
              <a:t>(real-world </a:t>
            </a:r>
            <a:r>
              <a:rPr sz="2400" spc="-170" dirty="0">
                <a:latin typeface="Arial"/>
                <a:cs typeface="Arial"/>
              </a:rPr>
              <a:t>data </a:t>
            </a:r>
            <a:r>
              <a:rPr sz="2400" spc="-220" dirty="0">
                <a:latin typeface="Arial"/>
                <a:cs typeface="Arial"/>
              </a:rPr>
              <a:t>is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non-linear!)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400" spc="-204" dirty="0">
                <a:latin typeface="Arial"/>
                <a:cs typeface="Arial"/>
              </a:rPr>
              <a:t>Reduce </a:t>
            </a:r>
            <a:r>
              <a:rPr sz="2400" spc="-145" dirty="0">
                <a:latin typeface="Arial"/>
                <a:cs typeface="Arial"/>
              </a:rPr>
              <a:t>dimensionality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40" dirty="0">
                <a:latin typeface="Arial"/>
                <a:cs typeface="Arial"/>
              </a:rPr>
              <a:t>preserve </a:t>
            </a:r>
            <a:r>
              <a:rPr sz="2400" spc="-175" dirty="0">
                <a:latin typeface="Arial"/>
                <a:cs typeface="Arial"/>
              </a:rPr>
              <a:t>spatial </a:t>
            </a:r>
            <a:r>
              <a:rPr sz="2400" spc="-170" dirty="0">
                <a:latin typeface="Arial"/>
                <a:cs typeface="Arial"/>
              </a:rPr>
              <a:t>invariance </a:t>
            </a:r>
            <a:r>
              <a:rPr sz="2400" spc="-60" dirty="0">
                <a:latin typeface="Arial"/>
                <a:cs typeface="Arial"/>
              </a:rPr>
              <a:t>with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b="1" spc="-65" dirty="0">
                <a:latin typeface="Trebuchet MS"/>
                <a:cs typeface="Trebuchet MS"/>
              </a:rPr>
              <a:t>pooling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6647" y="1094651"/>
            <a:ext cx="2981960" cy="3663950"/>
          </a:xfrm>
          <a:custGeom>
            <a:avLst/>
            <a:gdLst/>
            <a:ahLst/>
            <a:cxnLst/>
            <a:rect l="l" t="t" r="r" b="b"/>
            <a:pathLst>
              <a:path w="2981959" h="3663950">
                <a:moveTo>
                  <a:pt x="0" y="3663848"/>
                </a:moveTo>
                <a:lnTo>
                  <a:pt x="2981667" y="3663848"/>
                </a:lnTo>
                <a:lnTo>
                  <a:pt x="2981667" y="0"/>
                </a:lnTo>
                <a:lnTo>
                  <a:pt x="0" y="0"/>
                </a:lnTo>
                <a:lnTo>
                  <a:pt x="0" y="366384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6647" y="1094651"/>
            <a:ext cx="2981960" cy="3663950"/>
          </a:xfrm>
          <a:custGeom>
            <a:avLst/>
            <a:gdLst/>
            <a:ahLst/>
            <a:cxnLst/>
            <a:rect l="l" t="t" r="r" b="b"/>
            <a:pathLst>
              <a:path w="2981959" h="3663950">
                <a:moveTo>
                  <a:pt x="0" y="0"/>
                </a:moveTo>
                <a:lnTo>
                  <a:pt x="2981671" y="0"/>
                </a:lnTo>
                <a:lnTo>
                  <a:pt x="2981671" y="3663852"/>
                </a:lnTo>
                <a:lnTo>
                  <a:pt x="0" y="36638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2466" y="273811"/>
            <a:ext cx="93078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 </a:t>
            </a:r>
            <a:r>
              <a:rPr sz="4200" spc="-190" dirty="0"/>
              <a:t>Classification: </a:t>
            </a:r>
            <a:r>
              <a:rPr sz="4200" spc="-320" dirty="0"/>
              <a:t>Class</a:t>
            </a:r>
            <a:r>
              <a:rPr sz="4200" spc="-285" dirty="0"/>
              <a:t> </a:t>
            </a:r>
            <a:r>
              <a:rPr sz="4200" spc="-170" dirty="0"/>
              <a:t>Probabilities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471813" y="5020563"/>
            <a:ext cx="8021320" cy="103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615"/>
              </a:lnSpc>
              <a:spcBef>
                <a:spcPts val="100"/>
              </a:spcBef>
              <a:buChar char="-"/>
              <a:tabLst>
                <a:tab pos="354965" algn="l"/>
                <a:tab pos="355600" algn="l"/>
              </a:tabLst>
            </a:pPr>
            <a:r>
              <a:rPr sz="2200" spc="-15" dirty="0">
                <a:latin typeface="Arial"/>
                <a:cs typeface="Arial"/>
              </a:rPr>
              <a:t>CONV </a:t>
            </a:r>
            <a:r>
              <a:rPr sz="2200" spc="-185" dirty="0">
                <a:latin typeface="Arial"/>
                <a:cs typeface="Arial"/>
              </a:rPr>
              <a:t>and </a:t>
            </a:r>
            <a:r>
              <a:rPr sz="2200" spc="-85" dirty="0">
                <a:latin typeface="Arial"/>
                <a:cs typeface="Arial"/>
              </a:rPr>
              <a:t>POOL </a:t>
            </a:r>
            <a:r>
              <a:rPr sz="2200" spc="-175" dirty="0">
                <a:latin typeface="Arial"/>
                <a:cs typeface="Arial"/>
              </a:rPr>
              <a:t>layers </a:t>
            </a:r>
            <a:r>
              <a:rPr sz="2200" spc="-60" dirty="0">
                <a:latin typeface="Arial"/>
                <a:cs typeface="Arial"/>
              </a:rPr>
              <a:t>output </a:t>
            </a:r>
            <a:r>
              <a:rPr sz="2200" spc="-145" dirty="0">
                <a:latin typeface="Arial"/>
                <a:cs typeface="Arial"/>
              </a:rPr>
              <a:t>high-level </a:t>
            </a:r>
            <a:r>
              <a:rPr sz="2200" spc="-150" dirty="0">
                <a:latin typeface="Arial"/>
                <a:cs typeface="Arial"/>
              </a:rPr>
              <a:t>features </a:t>
            </a:r>
            <a:r>
              <a:rPr sz="2200" spc="-65" dirty="0">
                <a:latin typeface="Arial"/>
                <a:cs typeface="Arial"/>
              </a:rPr>
              <a:t>of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90" dirty="0">
                <a:latin typeface="Arial"/>
                <a:cs typeface="Arial"/>
              </a:rPr>
              <a:t>input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ts val="2615"/>
              </a:lnSpc>
              <a:buChar char="-"/>
              <a:tabLst>
                <a:tab pos="354965" algn="l"/>
                <a:tab pos="355600" algn="l"/>
              </a:tabLst>
            </a:pPr>
            <a:r>
              <a:rPr sz="2200" spc="-180" dirty="0">
                <a:latin typeface="Arial"/>
                <a:cs typeface="Arial"/>
              </a:rPr>
              <a:t>Fully </a:t>
            </a:r>
            <a:r>
              <a:rPr sz="2200" spc="-130" dirty="0">
                <a:latin typeface="Arial"/>
                <a:cs typeface="Arial"/>
              </a:rPr>
              <a:t>connected </a:t>
            </a:r>
            <a:r>
              <a:rPr sz="2200" spc="-165" dirty="0">
                <a:latin typeface="Arial"/>
                <a:cs typeface="Arial"/>
              </a:rPr>
              <a:t>layer </a:t>
            </a:r>
            <a:r>
              <a:rPr sz="2200" spc="-245" dirty="0">
                <a:latin typeface="Arial"/>
                <a:cs typeface="Arial"/>
              </a:rPr>
              <a:t>uses </a:t>
            </a:r>
            <a:r>
              <a:rPr sz="2200" spc="-155" dirty="0">
                <a:latin typeface="Arial"/>
                <a:cs typeface="Arial"/>
              </a:rPr>
              <a:t>these </a:t>
            </a:r>
            <a:r>
              <a:rPr sz="2200" spc="-150" dirty="0">
                <a:latin typeface="Arial"/>
                <a:cs typeface="Arial"/>
              </a:rPr>
              <a:t>features </a:t>
            </a:r>
            <a:r>
              <a:rPr sz="2200" spc="-55" dirty="0">
                <a:latin typeface="Arial"/>
                <a:cs typeface="Arial"/>
              </a:rPr>
              <a:t>for </a:t>
            </a:r>
            <a:r>
              <a:rPr sz="2200" spc="-190" dirty="0">
                <a:latin typeface="Arial"/>
                <a:cs typeface="Arial"/>
              </a:rPr>
              <a:t>classifying </a:t>
            </a:r>
            <a:r>
              <a:rPr sz="2200" spc="-90" dirty="0">
                <a:latin typeface="Arial"/>
                <a:cs typeface="Arial"/>
              </a:rPr>
              <a:t>input</a:t>
            </a:r>
            <a:r>
              <a:rPr sz="2200" spc="-390" dirty="0">
                <a:latin typeface="Arial"/>
                <a:cs typeface="Arial"/>
              </a:rPr>
              <a:t> </a:t>
            </a:r>
            <a:r>
              <a:rPr sz="2200" spc="-195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0"/>
              </a:spcBef>
              <a:buChar char="-"/>
              <a:tabLst>
                <a:tab pos="354965" algn="l"/>
                <a:tab pos="355600" algn="l"/>
              </a:tabLst>
            </a:pPr>
            <a:r>
              <a:rPr sz="2200" spc="-195" dirty="0">
                <a:latin typeface="Arial"/>
                <a:cs typeface="Arial"/>
              </a:rPr>
              <a:t>Express </a:t>
            </a:r>
            <a:r>
              <a:rPr sz="2200" spc="-60" dirty="0">
                <a:latin typeface="Arial"/>
                <a:cs typeface="Arial"/>
              </a:rPr>
              <a:t>output </a:t>
            </a:r>
            <a:r>
              <a:rPr sz="2200" spc="-310" dirty="0">
                <a:latin typeface="Arial"/>
                <a:cs typeface="Arial"/>
              </a:rPr>
              <a:t>as </a:t>
            </a:r>
            <a:r>
              <a:rPr sz="2200" b="1" spc="-85" dirty="0">
                <a:latin typeface="Trebuchet MS"/>
                <a:cs typeface="Trebuchet MS"/>
              </a:rPr>
              <a:t>probability </a:t>
            </a:r>
            <a:r>
              <a:rPr sz="2200" spc="-60" dirty="0">
                <a:latin typeface="Arial"/>
                <a:cs typeface="Arial"/>
              </a:rPr>
              <a:t>of </a:t>
            </a:r>
            <a:r>
              <a:rPr sz="2200" spc="-195" dirty="0">
                <a:latin typeface="Arial"/>
                <a:cs typeface="Arial"/>
              </a:rPr>
              <a:t>image </a:t>
            </a:r>
            <a:r>
              <a:rPr sz="2200" spc="-150" dirty="0">
                <a:latin typeface="Arial"/>
                <a:cs typeface="Arial"/>
              </a:rPr>
              <a:t>belonging </a:t>
            </a:r>
            <a:r>
              <a:rPr sz="2200" spc="5" dirty="0">
                <a:latin typeface="Arial"/>
                <a:cs typeface="Arial"/>
              </a:rPr>
              <a:t>to </a:t>
            </a:r>
            <a:r>
              <a:rPr sz="2200" spc="-285" dirty="0">
                <a:latin typeface="Arial"/>
                <a:cs typeface="Arial"/>
              </a:rPr>
              <a:t>a </a:t>
            </a:r>
            <a:r>
              <a:rPr sz="2200" spc="-100" dirty="0">
                <a:latin typeface="Arial"/>
                <a:cs typeface="Arial"/>
              </a:rPr>
              <a:t>particular</a:t>
            </a:r>
            <a:r>
              <a:rPr sz="2200" spc="-145" dirty="0">
                <a:latin typeface="Arial"/>
                <a:cs typeface="Arial"/>
              </a:rPr>
              <a:t> </a:t>
            </a:r>
            <a:r>
              <a:rPr sz="2200" spc="-245" dirty="0">
                <a:latin typeface="Arial"/>
                <a:cs typeface="Arial"/>
              </a:rPr>
              <a:t>class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16680" y="5402541"/>
            <a:ext cx="458470" cy="282575"/>
          </a:xfrm>
          <a:custGeom>
            <a:avLst/>
            <a:gdLst/>
            <a:ahLst/>
            <a:cxnLst/>
            <a:rect l="l" t="t" r="r" b="b"/>
            <a:pathLst>
              <a:path w="458470" h="282575">
                <a:moveTo>
                  <a:pt x="368084" y="0"/>
                </a:moveTo>
                <a:lnTo>
                  <a:pt x="364058" y="11468"/>
                </a:lnTo>
                <a:lnTo>
                  <a:pt x="380402" y="18556"/>
                </a:lnTo>
                <a:lnTo>
                  <a:pt x="394460" y="28373"/>
                </a:lnTo>
                <a:lnTo>
                  <a:pt x="423000" y="73881"/>
                </a:lnTo>
                <a:lnTo>
                  <a:pt x="431330" y="115667"/>
                </a:lnTo>
                <a:lnTo>
                  <a:pt x="432371" y="139750"/>
                </a:lnTo>
                <a:lnTo>
                  <a:pt x="431325" y="164655"/>
                </a:lnTo>
                <a:lnTo>
                  <a:pt x="422957" y="207591"/>
                </a:lnTo>
                <a:lnTo>
                  <a:pt x="394477" y="253830"/>
                </a:lnTo>
                <a:lnTo>
                  <a:pt x="364502" y="270870"/>
                </a:lnTo>
                <a:lnTo>
                  <a:pt x="368084" y="282331"/>
                </a:lnTo>
                <a:lnTo>
                  <a:pt x="406592" y="264266"/>
                </a:lnTo>
                <a:lnTo>
                  <a:pt x="434898" y="232994"/>
                </a:lnTo>
                <a:lnTo>
                  <a:pt x="452312" y="191119"/>
                </a:lnTo>
                <a:lnTo>
                  <a:pt x="458114" y="141236"/>
                </a:lnTo>
                <a:lnTo>
                  <a:pt x="456659" y="115357"/>
                </a:lnTo>
                <a:lnTo>
                  <a:pt x="445019" y="69484"/>
                </a:lnTo>
                <a:lnTo>
                  <a:pt x="421926" y="32139"/>
                </a:lnTo>
                <a:lnTo>
                  <a:pt x="388550" y="7393"/>
                </a:lnTo>
                <a:lnTo>
                  <a:pt x="368084" y="0"/>
                </a:lnTo>
                <a:close/>
              </a:path>
              <a:path w="458470" h="282575">
                <a:moveTo>
                  <a:pt x="90043" y="0"/>
                </a:moveTo>
                <a:lnTo>
                  <a:pt x="51628" y="18107"/>
                </a:lnTo>
                <a:lnTo>
                  <a:pt x="23291" y="49491"/>
                </a:lnTo>
                <a:lnTo>
                  <a:pt x="5826" y="91440"/>
                </a:lnTo>
                <a:lnTo>
                  <a:pt x="0" y="141236"/>
                </a:lnTo>
                <a:lnTo>
                  <a:pt x="1452" y="167180"/>
                </a:lnTo>
                <a:lnTo>
                  <a:pt x="13067" y="213056"/>
                </a:lnTo>
                <a:lnTo>
                  <a:pt x="36105" y="250281"/>
                </a:lnTo>
                <a:lnTo>
                  <a:pt x="69514" y="274949"/>
                </a:lnTo>
                <a:lnTo>
                  <a:pt x="90043" y="282331"/>
                </a:lnTo>
                <a:lnTo>
                  <a:pt x="93611" y="270870"/>
                </a:lnTo>
                <a:lnTo>
                  <a:pt x="77528" y="263745"/>
                </a:lnTo>
                <a:lnTo>
                  <a:pt x="63647" y="253830"/>
                </a:lnTo>
                <a:lnTo>
                  <a:pt x="35169" y="207591"/>
                </a:lnTo>
                <a:lnTo>
                  <a:pt x="26801" y="164655"/>
                </a:lnTo>
                <a:lnTo>
                  <a:pt x="25755" y="139750"/>
                </a:lnTo>
                <a:lnTo>
                  <a:pt x="26801" y="115667"/>
                </a:lnTo>
                <a:lnTo>
                  <a:pt x="35169" y="73881"/>
                </a:lnTo>
                <a:lnTo>
                  <a:pt x="63757" y="28373"/>
                </a:lnTo>
                <a:lnTo>
                  <a:pt x="94068" y="11468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38971" y="5312155"/>
            <a:ext cx="143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DejaVu Serif"/>
                <a:cs typeface="DejaVu Serif"/>
              </a:rPr>
              <a:t>softmax</a:t>
            </a:r>
            <a:r>
              <a:rPr sz="2400" spc="180" dirty="0">
                <a:latin typeface="DejaVu Serif"/>
                <a:cs typeface="DejaVu Serif"/>
              </a:rPr>
              <a:t> </a:t>
            </a:r>
            <a:r>
              <a:rPr sz="2400" spc="125" dirty="0">
                <a:latin typeface="DejaVu Serif"/>
                <a:cs typeface="DejaVu Serif"/>
              </a:rPr>
              <a:t>(</a:t>
            </a:r>
            <a:r>
              <a:rPr sz="2700" spc="187" baseline="-15432" dirty="0">
                <a:latin typeface="DejaVu Serif"/>
                <a:cs typeface="DejaVu Serif"/>
              </a:rPr>
              <a:t>)</a:t>
            </a:r>
            <a:endParaRPr sz="2700" baseline="-15432">
              <a:latin typeface="DejaVu Serif"/>
              <a:cs typeface="DejaVu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66907" y="5541848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51756" y="4970779"/>
            <a:ext cx="400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50" baseline="-20833" dirty="0">
                <a:latin typeface="DejaVu Serif"/>
                <a:cs typeface="DejaVu Serif"/>
              </a:rPr>
              <a:t>+</a:t>
            </a:r>
            <a:r>
              <a:rPr sz="1800" spc="535" dirty="0">
                <a:latin typeface="DejaVu Serif"/>
                <a:cs typeface="DejaVu Serif"/>
              </a:rPr>
              <a:t>,</a:t>
            </a:r>
            <a:r>
              <a:rPr sz="2100" spc="75" baseline="-15873" dirty="0">
                <a:latin typeface="DejaVu Serif"/>
                <a:cs typeface="DejaVu Serif"/>
              </a:rPr>
              <a:t>-</a:t>
            </a:r>
            <a:endParaRPr sz="2100" baseline="-15873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7821" y="5677916"/>
            <a:ext cx="132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latin typeface="DejaVu Serif"/>
                <a:cs typeface="DejaVu Serif"/>
              </a:rPr>
              <a:t>/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3524" y="5516371"/>
            <a:ext cx="1178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525" algn="l"/>
                <a:tab pos="769620" algn="l"/>
              </a:tabLst>
            </a:pPr>
            <a:r>
              <a:rPr sz="3600" spc="-330" baseline="37037" dirty="0">
                <a:latin typeface="DejaVu Serif"/>
                <a:cs typeface="DejaVu Serif"/>
              </a:rPr>
              <a:t>=	</a:t>
            </a:r>
            <a:r>
              <a:rPr sz="3600" spc="-22" baseline="2314" dirty="0">
                <a:latin typeface="DejaVu Serif"/>
                <a:cs typeface="DejaVu Serif"/>
              </a:rPr>
              <a:t>∑	</a:t>
            </a:r>
            <a:r>
              <a:rPr sz="2400" spc="-700" dirty="0">
                <a:latin typeface="DejaVu Serif"/>
                <a:cs typeface="DejaVu Serif"/>
              </a:rPr>
              <a:t>+</a:t>
            </a:r>
            <a:r>
              <a:rPr sz="2700" spc="802" baseline="29320" dirty="0">
                <a:latin typeface="DejaVu Serif"/>
                <a:cs typeface="DejaVu Serif"/>
              </a:rPr>
              <a:t>,</a:t>
            </a:r>
            <a:r>
              <a:rPr sz="2100" spc="-315" baseline="23809" dirty="0">
                <a:latin typeface="DejaVu Serif"/>
                <a:cs typeface="DejaVu Serif"/>
              </a:rPr>
              <a:t>0</a:t>
            </a:r>
            <a:endParaRPr sz="2100" baseline="23809">
              <a:latin typeface="DejaVu Serif"/>
              <a:cs typeface="DejaVu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5810" y="1094651"/>
            <a:ext cx="7933055" cy="3663950"/>
          </a:xfrm>
          <a:custGeom>
            <a:avLst/>
            <a:gdLst/>
            <a:ahLst/>
            <a:cxnLst/>
            <a:rect l="l" t="t" r="r" b="b"/>
            <a:pathLst>
              <a:path w="7933055" h="3663950">
                <a:moveTo>
                  <a:pt x="0" y="3663848"/>
                </a:moveTo>
                <a:lnTo>
                  <a:pt x="7932635" y="3663848"/>
                </a:lnTo>
                <a:lnTo>
                  <a:pt x="7932635" y="0"/>
                </a:lnTo>
                <a:lnTo>
                  <a:pt x="0" y="0"/>
                </a:lnTo>
                <a:lnTo>
                  <a:pt x="0" y="366384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5810" y="1094651"/>
            <a:ext cx="7933055" cy="3663950"/>
          </a:xfrm>
          <a:custGeom>
            <a:avLst/>
            <a:gdLst/>
            <a:ahLst/>
            <a:cxnLst/>
            <a:rect l="l" t="t" r="r" b="b"/>
            <a:pathLst>
              <a:path w="7933055" h="3663950">
                <a:moveTo>
                  <a:pt x="0" y="0"/>
                </a:moveTo>
                <a:lnTo>
                  <a:pt x="7932634" y="0"/>
                </a:lnTo>
                <a:lnTo>
                  <a:pt x="7932634" y="3663852"/>
                </a:lnTo>
                <a:lnTo>
                  <a:pt x="0" y="36638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4" name="object 14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62" y="273811"/>
            <a:ext cx="80930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55" dirty="0"/>
              <a:t>CNNs:Training </a:t>
            </a:r>
            <a:r>
              <a:rPr sz="4200" spc="-10" dirty="0"/>
              <a:t>with</a:t>
            </a:r>
            <a:r>
              <a:rPr sz="4200" spc="95" dirty="0"/>
              <a:t> </a:t>
            </a:r>
            <a:r>
              <a:rPr sz="4200" spc="-225" dirty="0"/>
              <a:t>Backpropagation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901184" y="5931529"/>
            <a:ext cx="325120" cy="235585"/>
          </a:xfrm>
          <a:custGeom>
            <a:avLst/>
            <a:gdLst/>
            <a:ahLst/>
            <a:cxnLst/>
            <a:rect l="l" t="t" r="r" b="b"/>
            <a:pathLst>
              <a:path w="325120" h="235585">
                <a:moveTo>
                  <a:pt x="249897" y="0"/>
                </a:moveTo>
                <a:lnTo>
                  <a:pt x="246545" y="9549"/>
                </a:lnTo>
                <a:lnTo>
                  <a:pt x="260165" y="15459"/>
                </a:lnTo>
                <a:lnTo>
                  <a:pt x="271880" y="23641"/>
                </a:lnTo>
                <a:lnTo>
                  <a:pt x="295662" y="61565"/>
                </a:lnTo>
                <a:lnTo>
                  <a:pt x="303479" y="116457"/>
                </a:lnTo>
                <a:lnTo>
                  <a:pt x="302607" y="137208"/>
                </a:lnTo>
                <a:lnTo>
                  <a:pt x="289521" y="188019"/>
                </a:lnTo>
                <a:lnTo>
                  <a:pt x="260332" y="219784"/>
                </a:lnTo>
                <a:lnTo>
                  <a:pt x="246926" y="225722"/>
                </a:lnTo>
                <a:lnTo>
                  <a:pt x="249897" y="235272"/>
                </a:lnTo>
                <a:lnTo>
                  <a:pt x="294849" y="208564"/>
                </a:lnTo>
                <a:lnTo>
                  <a:pt x="320092" y="159261"/>
                </a:lnTo>
                <a:lnTo>
                  <a:pt x="324929" y="117698"/>
                </a:lnTo>
                <a:lnTo>
                  <a:pt x="323717" y="96129"/>
                </a:lnTo>
                <a:lnTo>
                  <a:pt x="314015" y="57899"/>
                </a:lnTo>
                <a:lnTo>
                  <a:pt x="281911" y="15083"/>
                </a:lnTo>
                <a:lnTo>
                  <a:pt x="266954" y="6158"/>
                </a:lnTo>
                <a:lnTo>
                  <a:pt x="249897" y="0"/>
                </a:lnTo>
                <a:close/>
              </a:path>
              <a:path w="325120" h="235585">
                <a:moveTo>
                  <a:pt x="75031" y="0"/>
                </a:moveTo>
                <a:lnTo>
                  <a:pt x="30161" y="26776"/>
                </a:lnTo>
                <a:lnTo>
                  <a:pt x="4849" y="76196"/>
                </a:lnTo>
                <a:lnTo>
                  <a:pt x="0" y="117698"/>
                </a:lnTo>
                <a:lnTo>
                  <a:pt x="1209" y="139313"/>
                </a:lnTo>
                <a:lnTo>
                  <a:pt x="10881" y="177543"/>
                </a:lnTo>
                <a:lnTo>
                  <a:pt x="42943" y="220219"/>
                </a:lnTo>
                <a:lnTo>
                  <a:pt x="75031" y="235272"/>
                </a:lnTo>
                <a:lnTo>
                  <a:pt x="78016" y="225722"/>
                </a:lnTo>
                <a:lnTo>
                  <a:pt x="64609" y="219784"/>
                </a:lnTo>
                <a:lnTo>
                  <a:pt x="53039" y="211521"/>
                </a:lnTo>
                <a:lnTo>
                  <a:pt x="29306" y="172989"/>
                </a:lnTo>
                <a:lnTo>
                  <a:pt x="21462" y="116457"/>
                </a:lnTo>
                <a:lnTo>
                  <a:pt x="22334" y="96385"/>
                </a:lnTo>
                <a:lnTo>
                  <a:pt x="35407" y="46818"/>
                </a:lnTo>
                <a:lnTo>
                  <a:pt x="64813" y="15459"/>
                </a:lnTo>
                <a:lnTo>
                  <a:pt x="78384" y="9549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71137" y="5895757"/>
            <a:ext cx="570865" cy="307340"/>
          </a:xfrm>
          <a:custGeom>
            <a:avLst/>
            <a:gdLst/>
            <a:ahLst/>
            <a:cxnLst/>
            <a:rect l="l" t="t" r="r" b="b"/>
            <a:pathLst>
              <a:path w="570865" h="307339">
                <a:moveTo>
                  <a:pt x="489718" y="0"/>
                </a:moveTo>
                <a:lnTo>
                  <a:pt x="486620" y="10170"/>
                </a:lnTo>
                <a:lnTo>
                  <a:pt x="500714" y="17480"/>
                </a:lnTo>
                <a:lnTo>
                  <a:pt x="512990" y="28123"/>
                </a:lnTo>
                <a:lnTo>
                  <a:pt x="538831" y="79523"/>
                </a:lnTo>
                <a:lnTo>
                  <a:pt x="546551" y="126590"/>
                </a:lnTo>
                <a:lnTo>
                  <a:pt x="547516" y="153541"/>
                </a:lnTo>
                <a:lnTo>
                  <a:pt x="546551" y="180435"/>
                </a:lnTo>
                <a:lnTo>
                  <a:pt x="538831" y="227408"/>
                </a:lnTo>
                <a:lnTo>
                  <a:pt x="523444" y="264771"/>
                </a:lnTo>
                <a:lnTo>
                  <a:pt x="486620" y="296664"/>
                </a:lnTo>
                <a:lnTo>
                  <a:pt x="489718" y="306834"/>
                </a:lnTo>
                <a:lnTo>
                  <a:pt x="523978" y="288571"/>
                </a:lnTo>
                <a:lnTo>
                  <a:pt x="549370" y="254124"/>
                </a:lnTo>
                <a:lnTo>
                  <a:pt x="565098" y="207677"/>
                </a:lnTo>
                <a:lnTo>
                  <a:pt x="570338" y="153417"/>
                </a:lnTo>
                <a:lnTo>
                  <a:pt x="569028" y="125310"/>
                </a:lnTo>
                <a:lnTo>
                  <a:pt x="558545" y="74956"/>
                </a:lnTo>
                <a:lnTo>
                  <a:pt x="537783" y="33463"/>
                </a:lnTo>
                <a:lnTo>
                  <a:pt x="507956" y="7108"/>
                </a:lnTo>
                <a:lnTo>
                  <a:pt x="489718" y="0"/>
                </a:lnTo>
                <a:close/>
              </a:path>
              <a:path w="570865" h="307339">
                <a:moveTo>
                  <a:pt x="80613" y="0"/>
                </a:moveTo>
                <a:lnTo>
                  <a:pt x="46347" y="18263"/>
                </a:lnTo>
                <a:lnTo>
                  <a:pt x="20949" y="52710"/>
                </a:lnTo>
                <a:lnTo>
                  <a:pt x="5232" y="99156"/>
                </a:lnTo>
                <a:lnTo>
                  <a:pt x="0" y="153541"/>
                </a:lnTo>
                <a:lnTo>
                  <a:pt x="1303" y="181524"/>
                </a:lnTo>
                <a:lnTo>
                  <a:pt x="11781" y="231877"/>
                </a:lnTo>
                <a:lnTo>
                  <a:pt x="32541" y="273371"/>
                </a:lnTo>
                <a:lnTo>
                  <a:pt x="62370" y="299726"/>
                </a:lnTo>
                <a:lnTo>
                  <a:pt x="80613" y="306834"/>
                </a:lnTo>
                <a:lnTo>
                  <a:pt x="83712" y="296664"/>
                </a:lnTo>
                <a:lnTo>
                  <a:pt x="69613" y="289358"/>
                </a:lnTo>
                <a:lnTo>
                  <a:pt x="57337" y="278727"/>
                </a:lnTo>
                <a:lnTo>
                  <a:pt x="31501" y="227408"/>
                </a:lnTo>
                <a:lnTo>
                  <a:pt x="23780" y="180435"/>
                </a:lnTo>
                <a:lnTo>
                  <a:pt x="22820" y="153417"/>
                </a:lnTo>
                <a:lnTo>
                  <a:pt x="23780" y="126590"/>
                </a:lnTo>
                <a:lnTo>
                  <a:pt x="31501" y="79523"/>
                </a:lnTo>
                <a:lnTo>
                  <a:pt x="46886" y="42098"/>
                </a:lnTo>
                <a:lnTo>
                  <a:pt x="83712" y="10170"/>
                </a:lnTo>
                <a:lnTo>
                  <a:pt x="80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67711" y="4973828"/>
            <a:ext cx="7657465" cy="14077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01800" marR="5080" indent="-1689735">
              <a:lnSpc>
                <a:spcPct val="101699"/>
              </a:lnSpc>
              <a:spcBef>
                <a:spcPts val="50"/>
              </a:spcBef>
            </a:pPr>
            <a:r>
              <a:rPr sz="2400" spc="-165" dirty="0">
                <a:latin typeface="Arial"/>
                <a:cs typeface="Arial"/>
              </a:rPr>
              <a:t>Learn weights </a:t>
            </a:r>
            <a:r>
              <a:rPr sz="2400" spc="-55" dirty="0">
                <a:latin typeface="Arial"/>
                <a:cs typeface="Arial"/>
              </a:rPr>
              <a:t>for </a:t>
            </a:r>
            <a:r>
              <a:rPr sz="2400" spc="-125" dirty="0">
                <a:latin typeface="Arial"/>
                <a:cs typeface="Arial"/>
              </a:rPr>
              <a:t>convolutional </a:t>
            </a:r>
            <a:r>
              <a:rPr sz="2400" spc="-105" dirty="0">
                <a:latin typeface="Arial"/>
                <a:cs typeface="Arial"/>
              </a:rPr>
              <a:t>filters </a:t>
            </a:r>
            <a:r>
              <a:rPr sz="2400" spc="-200" dirty="0">
                <a:latin typeface="Arial"/>
                <a:cs typeface="Arial"/>
              </a:rPr>
              <a:t>and </a:t>
            </a:r>
            <a:r>
              <a:rPr sz="2400" spc="-135" dirty="0">
                <a:latin typeface="Arial"/>
                <a:cs typeface="Arial"/>
              </a:rPr>
              <a:t>fully connected </a:t>
            </a:r>
            <a:r>
              <a:rPr sz="2400" spc="-190" dirty="0">
                <a:latin typeface="Arial"/>
                <a:cs typeface="Arial"/>
              </a:rPr>
              <a:t>layers  </a:t>
            </a:r>
            <a:r>
              <a:rPr sz="2400" spc="-170" dirty="0">
                <a:latin typeface="Arial"/>
                <a:cs typeface="Arial"/>
              </a:rPr>
              <a:t>Backpropagation: </a:t>
            </a:r>
            <a:r>
              <a:rPr sz="2400" spc="-130" dirty="0">
                <a:latin typeface="Arial"/>
                <a:cs typeface="Arial"/>
              </a:rPr>
              <a:t>cross-entropy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  <a:p>
            <a:pPr marR="170180" algn="ctr">
              <a:lnSpc>
                <a:spcPts val="2280"/>
              </a:lnSpc>
              <a:spcBef>
                <a:spcPts val="1120"/>
              </a:spcBef>
              <a:tabLst>
                <a:tab pos="546100" algn="l"/>
              </a:tabLst>
            </a:pPr>
            <a:r>
              <a:rPr sz="2000" spc="35" dirty="0">
                <a:latin typeface="DejaVu Serif"/>
                <a:cs typeface="DejaVu Serif"/>
              </a:rPr>
              <a:t>!</a:t>
            </a:r>
            <a:r>
              <a:rPr sz="2000" spc="185" dirty="0">
                <a:latin typeface="DejaVu Serif"/>
                <a:cs typeface="DejaVu Serif"/>
              </a:rPr>
              <a:t> </a:t>
            </a:r>
            <a:r>
              <a:rPr sz="2000" spc="325" dirty="0">
                <a:latin typeface="DejaVu Serif"/>
                <a:cs typeface="DejaVu Serif"/>
              </a:rPr>
              <a:t>"	</a:t>
            </a:r>
            <a:r>
              <a:rPr sz="2000" spc="-185" dirty="0">
                <a:latin typeface="DejaVu Serif"/>
                <a:cs typeface="DejaVu Serif"/>
              </a:rPr>
              <a:t>= </a:t>
            </a:r>
            <a:r>
              <a:rPr sz="2000" spc="1375" dirty="0">
                <a:latin typeface="DejaVu Serif"/>
                <a:cs typeface="DejaVu Serif"/>
              </a:rPr>
              <a:t>$</a:t>
            </a:r>
            <a:r>
              <a:rPr sz="2000" spc="50" dirty="0">
                <a:latin typeface="DejaVu Serif"/>
                <a:cs typeface="DejaVu Serif"/>
              </a:rPr>
              <a:t> </a:t>
            </a:r>
            <a:r>
              <a:rPr sz="2000" spc="-345" dirty="0">
                <a:latin typeface="DejaVu Serif"/>
                <a:cs typeface="DejaVu Serif"/>
              </a:rPr>
              <a:t>&amp;</a:t>
            </a:r>
            <a:r>
              <a:rPr sz="2250" spc="-517" baseline="25925" dirty="0">
                <a:latin typeface="DejaVu Serif"/>
                <a:cs typeface="DejaVu Serif"/>
              </a:rPr>
              <a:t>(%)  </a:t>
            </a:r>
            <a:r>
              <a:rPr sz="2000" spc="-185" dirty="0">
                <a:latin typeface="DejaVu Serif"/>
                <a:cs typeface="DejaVu Serif"/>
              </a:rPr>
              <a:t>log  </a:t>
            </a:r>
            <a:r>
              <a:rPr sz="2000" spc="-190" dirty="0">
                <a:latin typeface="DejaVu Serif"/>
                <a:cs typeface="DejaVu Serif"/>
              </a:rPr>
              <a:t>-,</a:t>
            </a:r>
            <a:r>
              <a:rPr sz="2250" spc="-284" baseline="25925" dirty="0">
                <a:latin typeface="DejaVu Serif"/>
                <a:cs typeface="DejaVu Serif"/>
              </a:rPr>
              <a:t>(%)</a:t>
            </a:r>
            <a:endParaRPr sz="2250" baseline="25925">
              <a:latin typeface="DejaVu Serif"/>
              <a:cs typeface="DejaVu Serif"/>
            </a:endParaRPr>
          </a:p>
          <a:p>
            <a:pPr marR="284480" algn="ctr">
              <a:lnSpc>
                <a:spcPts val="1680"/>
              </a:lnSpc>
            </a:pPr>
            <a:r>
              <a:rPr sz="1500" spc="-900" dirty="0">
                <a:latin typeface="DejaVu Serif"/>
                <a:cs typeface="DejaVu Serif"/>
              </a:rPr>
              <a:t>%</a:t>
            </a:r>
            <a:endParaRPr sz="150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2683" y="769459"/>
            <a:ext cx="6837015" cy="136323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80" dirty="0">
                <a:solidFill>
                  <a:srgbClr val="00882B"/>
                </a:solidFill>
              </a:rPr>
              <a:t>Pros </a:t>
            </a:r>
            <a:r>
              <a:rPr dirty="0"/>
              <a:t>&amp;</a:t>
            </a:r>
            <a:r>
              <a:rPr spc="32" dirty="0"/>
              <a:t> </a:t>
            </a:r>
            <a:r>
              <a:rPr spc="-4" dirty="0">
                <a:solidFill>
                  <a:srgbClr val="C82506"/>
                </a:solidFill>
              </a:rPr>
              <a:t>Cons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0516" y="1883610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3055" y="1850678"/>
            <a:ext cx="3288804" cy="55006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spcBef>
                <a:spcPts val="70"/>
              </a:spcBef>
            </a:pPr>
            <a:r>
              <a:rPr sz="1758" dirty="0">
                <a:latin typeface="Arial"/>
                <a:cs typeface="Arial"/>
              </a:rPr>
              <a:t>Best </a:t>
            </a:r>
            <a:r>
              <a:rPr sz="1758" spc="25" dirty="0">
                <a:latin typeface="Arial"/>
                <a:cs typeface="Arial"/>
              </a:rPr>
              <a:t>performing </a:t>
            </a:r>
            <a:r>
              <a:rPr sz="1758" spc="14" dirty="0">
                <a:latin typeface="Arial"/>
                <a:cs typeface="Arial"/>
              </a:rPr>
              <a:t>method </a:t>
            </a:r>
            <a:r>
              <a:rPr sz="1758" spc="-4" dirty="0">
                <a:latin typeface="Arial"/>
                <a:cs typeface="Arial"/>
              </a:rPr>
              <a:t>in</a:t>
            </a:r>
            <a:r>
              <a:rPr sz="1758" spc="-70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many  </a:t>
            </a:r>
            <a:r>
              <a:rPr sz="1758" spc="11" dirty="0">
                <a:latin typeface="Arial"/>
                <a:cs typeface="Arial"/>
              </a:rPr>
              <a:t>Computer </a:t>
            </a:r>
            <a:r>
              <a:rPr sz="1758" spc="-25" dirty="0">
                <a:latin typeface="Arial"/>
                <a:cs typeface="Arial"/>
              </a:rPr>
              <a:t>Vision</a:t>
            </a:r>
            <a:r>
              <a:rPr sz="1758" spc="-18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tasks</a:t>
            </a:r>
            <a:endParaRPr sz="175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0516" y="2794438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3055" y="2761506"/>
            <a:ext cx="3339257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-4" dirty="0">
                <a:latin typeface="Arial"/>
                <a:cs typeface="Arial"/>
              </a:rPr>
              <a:t>No </a:t>
            </a:r>
            <a:r>
              <a:rPr sz="1758" spc="21" dirty="0">
                <a:latin typeface="Arial"/>
                <a:cs typeface="Arial"/>
              </a:rPr>
              <a:t>need </a:t>
            </a:r>
            <a:r>
              <a:rPr sz="1758" dirty="0">
                <a:latin typeface="Arial"/>
                <a:cs typeface="Arial"/>
              </a:rPr>
              <a:t>of </a:t>
            </a:r>
            <a:r>
              <a:rPr sz="1758" i="1" spc="21" dirty="0">
                <a:latin typeface="Arial"/>
                <a:cs typeface="Arial"/>
              </a:rPr>
              <a:t>hand-crafted</a:t>
            </a:r>
            <a:r>
              <a:rPr sz="1758" i="1" spc="-11" dirty="0">
                <a:latin typeface="Arial"/>
                <a:cs typeface="Arial"/>
              </a:rPr>
              <a:t> </a:t>
            </a:r>
            <a:r>
              <a:rPr sz="1758" spc="-7" dirty="0">
                <a:latin typeface="Arial"/>
                <a:cs typeface="Arial"/>
              </a:rPr>
              <a:t>features</a:t>
            </a:r>
            <a:endParaRPr sz="175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0516" y="3437376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3055" y="3404443"/>
            <a:ext cx="3413373" cy="820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algn="just">
              <a:spcBef>
                <a:spcPts val="70"/>
              </a:spcBef>
            </a:pPr>
            <a:r>
              <a:rPr sz="1758" dirty="0">
                <a:latin typeface="Arial"/>
                <a:cs typeface="Arial"/>
              </a:rPr>
              <a:t>Most </a:t>
            </a:r>
            <a:r>
              <a:rPr sz="1758" spc="35" dirty="0">
                <a:latin typeface="Arial"/>
                <a:cs typeface="Arial"/>
              </a:rPr>
              <a:t>applicable </a:t>
            </a:r>
            <a:r>
              <a:rPr sz="1758" spc="14" dirty="0">
                <a:latin typeface="Arial"/>
                <a:cs typeface="Arial"/>
              </a:rPr>
              <a:t>method </a:t>
            </a:r>
            <a:r>
              <a:rPr sz="1758" dirty="0">
                <a:latin typeface="Arial"/>
                <a:cs typeface="Arial"/>
              </a:rPr>
              <a:t>for </a:t>
            </a:r>
            <a:r>
              <a:rPr sz="1758" spc="14" dirty="0">
                <a:latin typeface="Arial"/>
                <a:cs typeface="Arial"/>
              </a:rPr>
              <a:t>large-  </a:t>
            </a:r>
            <a:r>
              <a:rPr sz="1758" spc="18" dirty="0">
                <a:latin typeface="Arial"/>
                <a:cs typeface="Arial"/>
              </a:rPr>
              <a:t>scale problems, </a:t>
            </a:r>
            <a:r>
              <a:rPr sz="1758" spc="21" dirty="0">
                <a:latin typeface="Arial"/>
                <a:cs typeface="Arial"/>
              </a:rPr>
              <a:t>e.g.</a:t>
            </a:r>
            <a:r>
              <a:rPr sz="1758" spc="-35" dirty="0">
                <a:latin typeface="Arial"/>
                <a:cs typeface="Arial"/>
              </a:rPr>
              <a:t> </a:t>
            </a:r>
            <a:r>
              <a:rPr sz="1758" spc="11" dirty="0">
                <a:latin typeface="Arial"/>
                <a:cs typeface="Arial"/>
              </a:rPr>
              <a:t>classification  </a:t>
            </a:r>
            <a:r>
              <a:rPr sz="1758" dirty="0">
                <a:latin typeface="Arial"/>
                <a:cs typeface="Arial"/>
              </a:rPr>
              <a:t>of </a:t>
            </a:r>
            <a:r>
              <a:rPr sz="1758" spc="-4" dirty="0">
                <a:latin typeface="Arial"/>
                <a:cs typeface="Arial"/>
              </a:rPr>
              <a:t>1000 </a:t>
            </a:r>
            <a:r>
              <a:rPr sz="1758" spc="11" dirty="0">
                <a:latin typeface="Arial"/>
                <a:cs typeface="Arial"/>
              </a:rPr>
              <a:t>classes</a:t>
            </a:r>
            <a:endParaRPr sz="175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0516" y="4616095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3055" y="4583163"/>
            <a:ext cx="2895898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-28" dirty="0">
                <a:latin typeface="Arial"/>
                <a:cs typeface="Arial"/>
              </a:rPr>
              <a:t>Easy </a:t>
            </a:r>
            <a:r>
              <a:rPr sz="1758" spc="4" dirty="0">
                <a:latin typeface="Arial"/>
                <a:cs typeface="Arial"/>
              </a:rPr>
              <a:t>parallelization </a:t>
            </a:r>
            <a:r>
              <a:rPr sz="1758" spc="-4" dirty="0">
                <a:latin typeface="Arial"/>
                <a:cs typeface="Arial"/>
              </a:rPr>
              <a:t>on</a:t>
            </a:r>
            <a:r>
              <a:rPr sz="1758" spc="14" dirty="0">
                <a:latin typeface="Arial"/>
                <a:cs typeface="Arial"/>
              </a:rPr>
              <a:t> </a:t>
            </a:r>
            <a:r>
              <a:rPr sz="1758" spc="-25" dirty="0">
                <a:latin typeface="Arial"/>
                <a:cs typeface="Arial"/>
              </a:rPr>
              <a:t>GPUs</a:t>
            </a:r>
            <a:endParaRPr sz="1758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9246" y="1883610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1777" y="1850678"/>
            <a:ext cx="3244155" cy="55006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spcBef>
                <a:spcPts val="70"/>
              </a:spcBef>
            </a:pPr>
            <a:r>
              <a:rPr sz="1758" spc="21" dirty="0">
                <a:latin typeface="Arial"/>
                <a:cs typeface="Arial"/>
              </a:rPr>
              <a:t>Need </a:t>
            </a:r>
            <a:r>
              <a:rPr sz="1758" dirty="0">
                <a:latin typeface="Arial"/>
                <a:cs typeface="Arial"/>
              </a:rPr>
              <a:t>of </a:t>
            </a:r>
            <a:r>
              <a:rPr sz="1758" spc="21" dirty="0">
                <a:latin typeface="Arial"/>
                <a:cs typeface="Arial"/>
              </a:rPr>
              <a:t>huge </a:t>
            </a:r>
            <a:r>
              <a:rPr sz="1758" spc="-4" dirty="0">
                <a:latin typeface="Arial"/>
                <a:cs typeface="Arial"/>
              </a:rPr>
              <a:t>amount </a:t>
            </a:r>
            <a:r>
              <a:rPr sz="1758" dirty="0">
                <a:latin typeface="Arial"/>
                <a:cs typeface="Arial"/>
              </a:rPr>
              <a:t>of</a:t>
            </a:r>
            <a:r>
              <a:rPr sz="1758" spc="-56" dirty="0">
                <a:latin typeface="Arial"/>
                <a:cs typeface="Arial"/>
              </a:rPr>
              <a:t> </a:t>
            </a:r>
            <a:r>
              <a:rPr sz="1758" spc="11" dirty="0">
                <a:latin typeface="Arial"/>
                <a:cs typeface="Arial"/>
              </a:rPr>
              <a:t>training  </a:t>
            </a:r>
            <a:r>
              <a:rPr sz="1758" spc="21" dirty="0">
                <a:latin typeface="Arial"/>
                <a:cs typeface="Arial"/>
              </a:rPr>
              <a:t>data</a:t>
            </a:r>
            <a:endParaRPr sz="175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9246" y="2794438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21777" y="2761506"/>
            <a:ext cx="3594646" cy="55006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>
              <a:spcBef>
                <a:spcPts val="70"/>
              </a:spcBef>
            </a:pPr>
            <a:r>
              <a:rPr sz="1758" spc="14" dirty="0">
                <a:latin typeface="Arial"/>
                <a:cs typeface="Arial"/>
              </a:rPr>
              <a:t>Hard </a:t>
            </a:r>
            <a:r>
              <a:rPr sz="1758" dirty="0">
                <a:latin typeface="Arial"/>
                <a:cs typeface="Arial"/>
              </a:rPr>
              <a:t>to </a:t>
            </a:r>
            <a:r>
              <a:rPr sz="1758" spc="-4" dirty="0">
                <a:latin typeface="Arial"/>
                <a:cs typeface="Arial"/>
              </a:rPr>
              <a:t>train </a:t>
            </a:r>
            <a:r>
              <a:rPr sz="1758" spc="14" dirty="0">
                <a:latin typeface="Arial"/>
                <a:cs typeface="Arial"/>
              </a:rPr>
              <a:t>(local </a:t>
            </a:r>
            <a:r>
              <a:rPr sz="1758" spc="-4" dirty="0">
                <a:latin typeface="Arial"/>
                <a:cs typeface="Arial"/>
              </a:rPr>
              <a:t>minima</a:t>
            </a:r>
            <a:r>
              <a:rPr sz="1758" spc="-18" dirty="0">
                <a:latin typeface="Arial"/>
                <a:cs typeface="Arial"/>
              </a:rPr>
              <a:t> </a:t>
            </a:r>
            <a:r>
              <a:rPr sz="1758" spc="18" dirty="0">
                <a:latin typeface="Arial"/>
                <a:cs typeface="Arial"/>
              </a:rPr>
              <a:t>problem,  </a:t>
            </a:r>
            <a:r>
              <a:rPr sz="1758" spc="14" dirty="0">
                <a:latin typeface="Arial"/>
                <a:cs typeface="Arial"/>
              </a:rPr>
              <a:t>tuning</a:t>
            </a:r>
            <a:r>
              <a:rPr sz="1758" spc="-4" dirty="0">
                <a:latin typeface="Arial"/>
                <a:cs typeface="Arial"/>
              </a:rPr>
              <a:t> </a:t>
            </a:r>
            <a:r>
              <a:rPr sz="1758" spc="4" dirty="0">
                <a:latin typeface="Arial"/>
                <a:cs typeface="Arial"/>
              </a:rPr>
              <a:t>hyper-parameters)</a:t>
            </a:r>
            <a:endParaRPr sz="1758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9246" y="3705266"/>
            <a:ext cx="101798" cy="211454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301" spc="200" dirty="0">
                <a:latin typeface="Arial"/>
                <a:cs typeface="Arial"/>
              </a:rPr>
              <a:t>•</a:t>
            </a:r>
            <a:endParaRPr sz="130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1777" y="3672335"/>
            <a:ext cx="3276749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7" dirty="0">
                <a:latin typeface="Arial"/>
                <a:cs typeface="Arial"/>
              </a:rPr>
              <a:t>Difficult </a:t>
            </a:r>
            <a:r>
              <a:rPr sz="1758" dirty="0">
                <a:latin typeface="Arial"/>
                <a:cs typeface="Arial"/>
              </a:rPr>
              <a:t>to </a:t>
            </a:r>
            <a:r>
              <a:rPr sz="1758" spc="-4" dirty="0">
                <a:latin typeface="Arial"/>
                <a:cs typeface="Arial"/>
              </a:rPr>
              <a:t>analyse </a:t>
            </a:r>
            <a:r>
              <a:rPr sz="1758" dirty="0">
                <a:latin typeface="Arial"/>
                <a:cs typeface="Arial"/>
              </a:rPr>
              <a:t>(</a:t>
            </a:r>
            <a:r>
              <a:rPr sz="1758" i="1" dirty="0">
                <a:latin typeface="Arial"/>
                <a:cs typeface="Arial"/>
              </a:rPr>
              <a:t>to </a:t>
            </a:r>
            <a:r>
              <a:rPr sz="1758" i="1" spc="46" dirty="0">
                <a:latin typeface="Arial"/>
                <a:cs typeface="Arial"/>
              </a:rPr>
              <a:t>be</a:t>
            </a:r>
            <a:r>
              <a:rPr sz="1758" i="1" spc="-21" dirty="0">
                <a:latin typeface="Arial"/>
                <a:cs typeface="Arial"/>
              </a:rPr>
              <a:t> </a:t>
            </a:r>
            <a:r>
              <a:rPr sz="1758" i="1" spc="11" dirty="0">
                <a:latin typeface="Arial"/>
                <a:cs typeface="Arial"/>
              </a:rPr>
              <a:t>solved</a:t>
            </a:r>
            <a:r>
              <a:rPr sz="1758" spc="11" dirty="0">
                <a:latin typeface="Arial"/>
                <a:cs typeface="Arial"/>
              </a:rPr>
              <a:t>)</a:t>
            </a:r>
            <a:endParaRPr sz="1758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20516" y="1451076"/>
            <a:ext cx="7750969" cy="0"/>
          </a:xfrm>
          <a:custGeom>
            <a:avLst/>
            <a:gdLst/>
            <a:ahLst/>
            <a:cxnLst/>
            <a:rect l="l" t="t" r="r" b="b"/>
            <a:pathLst>
              <a:path w="11023600">
                <a:moveTo>
                  <a:pt x="0" y="0"/>
                </a:moveTo>
                <a:lnTo>
                  <a:pt x="11023605" y="0"/>
                </a:lnTo>
              </a:path>
            </a:pathLst>
          </a:custGeom>
          <a:ln w="381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9385563" y="4616154"/>
            <a:ext cx="558551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434"/>
              </a:lnSpc>
            </a:pPr>
            <a:fld id="{81D60167-4931-47E6-BA6A-407CBD079E47}" type="slidenum">
              <a:rPr spc="-4" dirty="0"/>
              <a:pPr marL="17859">
                <a:lnSpc>
                  <a:spcPts val="1434"/>
                </a:lnSpc>
              </a:pPr>
              <a:t>43</a:t>
            </a:fld>
            <a:endParaRPr spc="-4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8270" y="3025141"/>
            <a:ext cx="7856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FFFFFF"/>
                </a:solidFill>
              </a:rPr>
              <a:t>CNNs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204" dirty="0">
                <a:solidFill>
                  <a:srgbClr val="FFFFFF"/>
                </a:solidFill>
              </a:rPr>
              <a:t>Classification:</a:t>
            </a:r>
            <a:r>
              <a:rPr spc="-455" dirty="0">
                <a:solidFill>
                  <a:srgbClr val="FFFFFF"/>
                </a:solidFill>
              </a:rPr>
              <a:t> </a:t>
            </a:r>
            <a:r>
              <a:rPr spc="-220" dirty="0">
                <a:solidFill>
                  <a:srgbClr val="FFFFFF"/>
                </a:solidFill>
              </a:rPr>
              <a:t>ImageNet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2737" y="273811"/>
            <a:ext cx="39465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</a:t>
            </a:r>
            <a:r>
              <a:rPr sz="4200" spc="-45" dirty="0"/>
              <a:t> </a:t>
            </a:r>
            <a:r>
              <a:rPr sz="4200" spc="-195" dirty="0"/>
              <a:t>Dataset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4561687" y="5949188"/>
            <a:ext cx="3068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1409 pictures </a:t>
            </a:r>
            <a:r>
              <a:rPr sz="2400" spc="-65" dirty="0">
                <a:latin typeface="Arial"/>
                <a:cs typeface="Arial"/>
              </a:rPr>
              <a:t>of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-250" dirty="0">
                <a:latin typeface="Arial"/>
                <a:cs typeface="Arial"/>
              </a:rPr>
              <a:t>bananas.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783" y="2602992"/>
            <a:ext cx="1594104" cy="1399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1927" y="4379976"/>
            <a:ext cx="1591055" cy="1395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29016" y="2621279"/>
            <a:ext cx="1594103" cy="1399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4496" y="4379976"/>
            <a:ext cx="1597152" cy="1395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3023" y="2621279"/>
            <a:ext cx="1594103" cy="1399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29016" y="4379976"/>
            <a:ext cx="1594103" cy="1395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783" y="4376928"/>
            <a:ext cx="1594104" cy="1399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57544" y="2621279"/>
            <a:ext cx="1594103" cy="1399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6447" y="4379976"/>
            <a:ext cx="1591055" cy="1395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40111" y="2621279"/>
            <a:ext cx="1594103" cy="1399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0111" y="4379976"/>
            <a:ext cx="1594103" cy="1395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1927" y="2621279"/>
            <a:ext cx="1591055" cy="1399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49780" y="1344675"/>
            <a:ext cx="8493125" cy="1094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130" dirty="0">
                <a:latin typeface="Arial"/>
                <a:cs typeface="Arial"/>
              </a:rPr>
              <a:t>Dataset </a:t>
            </a:r>
            <a:r>
              <a:rPr sz="2800" spc="-45" dirty="0">
                <a:latin typeface="Arial"/>
                <a:cs typeface="Arial"/>
              </a:rPr>
              <a:t>of </a:t>
            </a:r>
            <a:r>
              <a:rPr sz="2800" spc="-80" dirty="0">
                <a:latin typeface="Arial"/>
                <a:cs typeface="Arial"/>
              </a:rPr>
              <a:t>over </a:t>
            </a:r>
            <a:r>
              <a:rPr sz="2800" spc="-160" dirty="0">
                <a:latin typeface="Arial"/>
                <a:cs typeface="Arial"/>
              </a:rPr>
              <a:t>14 </a:t>
            </a:r>
            <a:r>
              <a:rPr sz="2800" spc="-60" dirty="0">
                <a:latin typeface="Arial"/>
                <a:cs typeface="Arial"/>
              </a:rPr>
              <a:t>million </a:t>
            </a:r>
            <a:r>
              <a:rPr sz="2800" spc="-245" dirty="0">
                <a:latin typeface="Arial"/>
                <a:cs typeface="Arial"/>
              </a:rPr>
              <a:t>images </a:t>
            </a:r>
            <a:r>
              <a:rPr sz="2800" spc="-185" dirty="0">
                <a:latin typeface="Arial"/>
                <a:cs typeface="Arial"/>
              </a:rPr>
              <a:t>across </a:t>
            </a:r>
            <a:r>
              <a:rPr sz="2800" spc="-160" dirty="0">
                <a:latin typeface="Arial"/>
                <a:cs typeface="Arial"/>
              </a:rPr>
              <a:t>21,841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categories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sz="2400" i="1" spc="-180" dirty="0">
                <a:latin typeface="Arial"/>
                <a:cs typeface="Arial"/>
              </a:rPr>
              <a:t>“Elongated </a:t>
            </a:r>
            <a:r>
              <a:rPr sz="2400" i="1" spc="-225" dirty="0">
                <a:latin typeface="Arial"/>
                <a:cs typeface="Arial"/>
              </a:rPr>
              <a:t>crescent-shaped yellow </a:t>
            </a:r>
            <a:r>
              <a:rPr sz="2400" i="1" spc="-100" dirty="0">
                <a:latin typeface="Arial"/>
                <a:cs typeface="Arial"/>
              </a:rPr>
              <a:t>fruit </a:t>
            </a:r>
            <a:r>
              <a:rPr sz="2400" i="1" spc="-150" dirty="0">
                <a:latin typeface="Arial"/>
                <a:cs typeface="Arial"/>
              </a:rPr>
              <a:t>with </a:t>
            </a:r>
            <a:r>
              <a:rPr sz="2400" i="1" spc="-170" dirty="0">
                <a:latin typeface="Arial"/>
                <a:cs typeface="Arial"/>
              </a:rPr>
              <a:t>soft </a:t>
            </a:r>
            <a:r>
              <a:rPr sz="2400" i="1" spc="-229" dirty="0">
                <a:latin typeface="Arial"/>
                <a:cs typeface="Arial"/>
              </a:rPr>
              <a:t>sweet</a:t>
            </a:r>
            <a:r>
              <a:rPr sz="2400" i="1" spc="105" dirty="0">
                <a:latin typeface="Arial"/>
                <a:cs typeface="Arial"/>
              </a:rPr>
              <a:t> </a:t>
            </a:r>
            <a:r>
              <a:rPr sz="2400" i="1" spc="-155" dirty="0">
                <a:latin typeface="Arial"/>
                <a:cs typeface="Arial"/>
              </a:rPr>
              <a:t>flesh”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153902" y="6565196"/>
            <a:ext cx="82105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40" dirty="0">
                <a:latin typeface="Arial"/>
                <a:cs typeface="Arial"/>
              </a:rPr>
              <a:t>[6,7]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2075" y="273811"/>
            <a:ext cx="43878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</a:t>
            </a:r>
            <a:r>
              <a:rPr sz="4200" spc="-50" dirty="0"/>
              <a:t> </a:t>
            </a:r>
            <a:r>
              <a:rPr sz="4200" spc="-260" dirty="0"/>
              <a:t>Challenge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993647" y="1295400"/>
            <a:ext cx="10210800" cy="313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6028" y="4708652"/>
            <a:ext cx="10700385" cy="14185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75"/>
              </a:spcBef>
            </a:pPr>
            <a:r>
              <a:rPr sz="2400" spc="-110" dirty="0">
                <a:latin typeface="Arial"/>
                <a:cs typeface="Arial"/>
              </a:rPr>
              <a:t>Classification </a:t>
            </a:r>
            <a:r>
              <a:rPr sz="2400" spc="-130" dirty="0">
                <a:latin typeface="Arial"/>
                <a:cs typeface="Arial"/>
              </a:rPr>
              <a:t>task: </a:t>
            </a:r>
            <a:r>
              <a:rPr sz="2400" spc="-120" dirty="0">
                <a:latin typeface="Arial"/>
                <a:cs typeface="Arial"/>
              </a:rPr>
              <a:t>produce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20" dirty="0">
                <a:latin typeface="Arial"/>
                <a:cs typeface="Arial"/>
              </a:rPr>
              <a:t>list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95" dirty="0">
                <a:latin typeface="Arial"/>
                <a:cs typeface="Arial"/>
              </a:rPr>
              <a:t>object </a:t>
            </a:r>
            <a:r>
              <a:rPr sz="2400" spc="-160" dirty="0">
                <a:latin typeface="Arial"/>
                <a:cs typeface="Arial"/>
              </a:rPr>
              <a:t>categories </a:t>
            </a:r>
            <a:r>
              <a:rPr sz="2400" spc="-135" dirty="0">
                <a:latin typeface="Arial"/>
                <a:cs typeface="Arial"/>
              </a:rPr>
              <a:t>present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204" dirty="0">
                <a:latin typeface="Arial"/>
                <a:cs typeface="Arial"/>
              </a:rPr>
              <a:t>image. </a:t>
            </a:r>
            <a:r>
              <a:rPr sz="2400" spc="-135" dirty="0">
                <a:latin typeface="Arial"/>
                <a:cs typeface="Arial"/>
              </a:rPr>
              <a:t>1000 </a:t>
            </a:r>
            <a:r>
              <a:rPr sz="2400" spc="-165" dirty="0">
                <a:latin typeface="Arial"/>
                <a:cs typeface="Arial"/>
              </a:rPr>
              <a:t>categories.  </a:t>
            </a:r>
            <a:r>
              <a:rPr sz="2400" spc="-110" dirty="0">
                <a:latin typeface="Arial"/>
                <a:cs typeface="Arial"/>
              </a:rPr>
              <a:t>“Top </a:t>
            </a:r>
            <a:r>
              <a:rPr sz="2400" spc="-135" dirty="0">
                <a:latin typeface="Arial"/>
                <a:cs typeface="Arial"/>
              </a:rPr>
              <a:t>5 </a:t>
            </a:r>
            <a:r>
              <a:rPr sz="2400" spc="-40" dirty="0">
                <a:latin typeface="Arial"/>
                <a:cs typeface="Arial"/>
              </a:rPr>
              <a:t>error”: </a:t>
            </a:r>
            <a:r>
              <a:rPr sz="2400" spc="-95" dirty="0">
                <a:latin typeface="Arial"/>
                <a:cs typeface="Arial"/>
              </a:rPr>
              <a:t>rate </a:t>
            </a:r>
            <a:r>
              <a:rPr sz="2400" spc="-130" dirty="0">
                <a:latin typeface="Arial"/>
                <a:cs typeface="Arial"/>
              </a:rPr>
              <a:t>at which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4" dirty="0">
                <a:latin typeface="Arial"/>
                <a:cs typeface="Arial"/>
              </a:rPr>
              <a:t>model </a:t>
            </a:r>
            <a:r>
              <a:rPr sz="2400" spc="-175" dirty="0">
                <a:latin typeface="Arial"/>
                <a:cs typeface="Arial"/>
              </a:rPr>
              <a:t>does </a:t>
            </a:r>
            <a:r>
              <a:rPr sz="2400" spc="-50" dirty="0">
                <a:latin typeface="Arial"/>
                <a:cs typeface="Arial"/>
              </a:rPr>
              <a:t>not </a:t>
            </a:r>
            <a:r>
              <a:rPr sz="2400" spc="-65" dirty="0">
                <a:latin typeface="Arial"/>
                <a:cs typeface="Arial"/>
              </a:rPr>
              <a:t>output </a:t>
            </a:r>
            <a:r>
              <a:rPr sz="2400" spc="-75" dirty="0">
                <a:latin typeface="Arial"/>
                <a:cs typeface="Arial"/>
              </a:rPr>
              <a:t>correct </a:t>
            </a:r>
            <a:r>
              <a:rPr sz="2400" spc="-160" dirty="0">
                <a:latin typeface="Arial"/>
                <a:cs typeface="Arial"/>
              </a:rPr>
              <a:t>label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35" dirty="0">
                <a:latin typeface="Arial"/>
                <a:cs typeface="Arial"/>
              </a:rPr>
              <a:t>top </a:t>
            </a:r>
            <a:r>
              <a:rPr sz="2400" spc="-135" dirty="0">
                <a:latin typeface="Arial"/>
                <a:cs typeface="Arial"/>
              </a:rPr>
              <a:t>5</a:t>
            </a:r>
            <a:r>
              <a:rPr sz="2400" spc="330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predictions</a:t>
            </a:r>
            <a:endParaRPr sz="2400">
              <a:latin typeface="Arial"/>
              <a:cs typeface="Arial"/>
            </a:endParaRPr>
          </a:p>
          <a:p>
            <a:pPr marR="36830" algn="ctr">
              <a:lnSpc>
                <a:spcPct val="100000"/>
              </a:lnSpc>
              <a:spcBef>
                <a:spcPts val="815"/>
              </a:spcBef>
            </a:pPr>
            <a:r>
              <a:rPr sz="1800" spc="-30" dirty="0">
                <a:latin typeface="Arial"/>
                <a:cs typeface="Arial"/>
              </a:rPr>
              <a:t>Other </a:t>
            </a:r>
            <a:r>
              <a:rPr sz="1800" spc="-180" dirty="0">
                <a:latin typeface="Arial"/>
                <a:cs typeface="Arial"/>
              </a:rPr>
              <a:t>tasks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include:</a:t>
            </a:r>
            <a:endParaRPr sz="18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50"/>
              </a:spcBef>
            </a:pPr>
            <a:r>
              <a:rPr sz="1800" spc="-110" dirty="0">
                <a:latin typeface="Arial"/>
                <a:cs typeface="Arial"/>
              </a:rPr>
              <a:t>single-object localization, </a:t>
            </a:r>
            <a:r>
              <a:rPr sz="1800" spc="-75" dirty="0">
                <a:latin typeface="Arial"/>
                <a:cs typeface="Arial"/>
              </a:rPr>
              <a:t>object detection </a:t>
            </a:r>
            <a:r>
              <a:rPr sz="1800" spc="-55" dirty="0">
                <a:latin typeface="Arial"/>
                <a:cs typeface="Arial"/>
              </a:rPr>
              <a:t>from </a:t>
            </a:r>
            <a:r>
              <a:rPr sz="1800" spc="-120" dirty="0">
                <a:latin typeface="Arial"/>
                <a:cs typeface="Arial"/>
              </a:rPr>
              <a:t>video/image, </a:t>
            </a:r>
            <a:r>
              <a:rPr sz="1800" spc="-165" dirty="0">
                <a:latin typeface="Arial"/>
                <a:cs typeface="Arial"/>
              </a:rPr>
              <a:t>scene </a:t>
            </a:r>
            <a:r>
              <a:rPr sz="1800" spc="-135" dirty="0">
                <a:latin typeface="Arial"/>
                <a:cs typeface="Arial"/>
              </a:rPr>
              <a:t>classification, </a:t>
            </a:r>
            <a:r>
              <a:rPr sz="1800" spc="-165" dirty="0">
                <a:latin typeface="Arial"/>
                <a:cs typeface="Arial"/>
              </a:rPr>
              <a:t>scene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parsing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153902" y="6565196"/>
            <a:ext cx="82105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40" dirty="0">
                <a:latin typeface="Arial"/>
                <a:cs typeface="Arial"/>
              </a:rPr>
              <a:t>[6,7]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9054" y="1241500"/>
            <a:ext cx="8146263" cy="442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5978" y="5874680"/>
            <a:ext cx="3540145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60432" y="1071299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9" y="0"/>
                </a:lnTo>
                <a:lnTo>
                  <a:pt x="2958899" y="544499"/>
                </a:lnTo>
                <a:lnTo>
                  <a:pt x="0" y="54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567566" y="2699033"/>
            <a:ext cx="1081193" cy="3032760"/>
          </a:xfrm>
          <a:custGeom>
            <a:avLst/>
            <a:gdLst/>
            <a:ahLst/>
            <a:cxnLst/>
            <a:rect l="l" t="t" r="r" b="b"/>
            <a:pathLst>
              <a:path w="810895" h="2274570">
                <a:moveTo>
                  <a:pt x="0" y="0"/>
                </a:moveTo>
                <a:lnTo>
                  <a:pt x="810299" y="0"/>
                </a:lnTo>
                <a:lnTo>
                  <a:pt x="810299" y="2274299"/>
                </a:lnTo>
                <a:lnTo>
                  <a:pt x="0" y="22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4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4616034" y="1616818"/>
            <a:ext cx="2560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First CNN-based</a:t>
            </a:r>
            <a:r>
              <a:rPr sz="1867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winner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1901" y="2024699"/>
            <a:ext cx="648545" cy="478367"/>
          </a:xfrm>
          <a:custGeom>
            <a:avLst/>
            <a:gdLst/>
            <a:ahLst/>
            <a:cxnLst/>
            <a:rect l="l" t="t" r="r" b="b"/>
            <a:pathLst>
              <a:path w="486410" h="358775">
                <a:moveTo>
                  <a:pt x="0" y="0"/>
                </a:moveTo>
                <a:lnTo>
                  <a:pt x="486367" y="35821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682809" y="2455841"/>
            <a:ext cx="143091" cy="12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47</a:t>
            </a:fld>
            <a:endParaRPr sz="2667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071497" y="1276261"/>
            <a:ext cx="8169909" cy="419217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109220" algn="ctr">
              <a:lnSpc>
                <a:spcPct val="100000"/>
              </a:lnSpc>
            </a:pPr>
            <a:r>
              <a:rPr sz="6000" spc="-70" dirty="0" err="1">
                <a:latin typeface="Calibri"/>
                <a:cs typeface="Calibri"/>
              </a:rPr>
              <a:t>AlexNet</a:t>
            </a:r>
            <a:endParaRPr lang="en-US" sz="6000" spc="-70" dirty="0">
              <a:latin typeface="Calibri"/>
              <a:cs typeface="Calibri"/>
            </a:endParaRPr>
          </a:p>
          <a:p>
            <a:pPr marR="109220" algn="ctr">
              <a:lnSpc>
                <a:spcPct val="100000"/>
              </a:lnSpc>
            </a:pPr>
            <a:endParaRPr sz="6000" dirty="0">
              <a:latin typeface="Calibri"/>
              <a:cs typeface="Calibri"/>
            </a:endParaRPr>
          </a:p>
          <a:p>
            <a:pPr marL="12700" marR="5080" indent="619760">
              <a:lnSpc>
                <a:spcPts val="2590"/>
              </a:lnSpc>
              <a:spcBef>
                <a:spcPts val="1700"/>
              </a:spcBef>
            </a:pPr>
            <a:r>
              <a:rPr sz="2400" spc="-25" dirty="0">
                <a:solidFill>
                  <a:srgbClr val="3F3F3F"/>
                </a:solidFill>
                <a:latin typeface="Calibri"/>
                <a:cs typeface="Calibri"/>
              </a:rPr>
              <a:t>Krizhevsky,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Alex,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Ilya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Sutskever </a:t>
            </a:r>
            <a:r>
              <a:rPr sz="240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Geoffrey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E.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Hinton 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Imagenet classification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with deep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convolutional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neural</a:t>
            </a:r>
            <a:r>
              <a:rPr sz="2400" spc="7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networks",</a:t>
            </a:r>
            <a:endParaRPr sz="2400" dirty="0">
              <a:latin typeface="Calibri"/>
              <a:cs typeface="Calibri"/>
            </a:endParaRPr>
          </a:p>
          <a:p>
            <a:pPr marR="113030" algn="ctr">
              <a:lnSpc>
                <a:spcPts val="2555"/>
              </a:lnSpc>
            </a:pP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Advances </a:t>
            </a:r>
            <a:r>
              <a:rPr sz="2400" spc="-5" dirty="0">
                <a:solidFill>
                  <a:srgbClr val="3F3F3F"/>
                </a:solidFill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neural </a:t>
            </a:r>
            <a:r>
              <a:rPr sz="2400" spc="-15" dirty="0">
                <a:solidFill>
                  <a:srgbClr val="3F3F3F"/>
                </a:solidFill>
                <a:latin typeface="Calibri"/>
                <a:cs typeface="Calibri"/>
              </a:rPr>
              <a:t>information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processing </a:t>
            </a:r>
            <a:r>
              <a:rPr sz="2400" spc="-20" dirty="0">
                <a:solidFill>
                  <a:srgbClr val="3F3F3F"/>
                </a:solidFill>
                <a:latin typeface="Calibri"/>
                <a:cs typeface="Calibri"/>
              </a:rPr>
              <a:t>systems,</a:t>
            </a:r>
            <a:r>
              <a:rPr sz="2400" spc="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F3F3F"/>
                </a:solidFill>
                <a:latin typeface="Calibri"/>
                <a:cs typeface="Calibri"/>
              </a:rPr>
              <a:t>2012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4133" y="2474264"/>
            <a:ext cx="10563860" cy="0"/>
          </a:xfrm>
          <a:custGeom>
            <a:avLst/>
            <a:gdLst/>
            <a:ahLst/>
            <a:cxnLst/>
            <a:rect l="l" t="t" r="r" b="b"/>
            <a:pathLst>
              <a:path w="10563860">
                <a:moveTo>
                  <a:pt x="0" y="0"/>
                </a:moveTo>
                <a:lnTo>
                  <a:pt x="10563733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172063" y="6469786"/>
            <a:ext cx="1219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888888"/>
                </a:solidFill>
                <a:latin typeface="Calibri"/>
                <a:cs typeface="Calibri"/>
              </a:rPr>
              <a:t>49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2813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Introduction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950" y="1710969"/>
            <a:ext cx="9085580" cy="43046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Convolutional </a:t>
            </a:r>
            <a:r>
              <a:rPr sz="2800" spc="-20" dirty="0">
                <a:latin typeface="Calibri"/>
                <a:cs typeface="Calibri"/>
              </a:rPr>
              <a:t>Neural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(CNN)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0"/>
              </a:lnSpc>
              <a:spcBef>
                <a:spcPts val="67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Winner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ImageNet </a:t>
            </a:r>
            <a:r>
              <a:rPr sz="2800" spc="-15" dirty="0">
                <a:latin typeface="Calibri"/>
                <a:cs typeface="Calibri"/>
              </a:rPr>
              <a:t>Large Scale </a:t>
            </a:r>
            <a:r>
              <a:rPr sz="2800" spc="-10" dirty="0">
                <a:latin typeface="Calibri"/>
                <a:cs typeface="Calibri"/>
              </a:rPr>
              <a:t>Visual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Challenge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(ILSVRC) </a:t>
            </a:r>
            <a:r>
              <a:rPr sz="2800" spc="-5" dirty="0">
                <a:latin typeface="Calibri"/>
                <a:cs typeface="Calibri"/>
              </a:rPr>
              <a:t>2012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29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first </a:t>
            </a:r>
            <a:r>
              <a:rPr sz="2400" spc="-5" dirty="0">
                <a:latin typeface="Calibri"/>
                <a:cs typeface="Calibri"/>
              </a:rPr>
              <a:t>successful </a:t>
            </a:r>
            <a:r>
              <a:rPr sz="2400" dirty="0">
                <a:latin typeface="Calibri"/>
                <a:cs typeface="Calibri"/>
              </a:rPr>
              <a:t>CNN </a:t>
            </a:r>
            <a:r>
              <a:rPr sz="2400" spc="-5" dirty="0">
                <a:latin typeface="Calibri"/>
                <a:cs typeface="Calibri"/>
              </a:rPr>
              <a:t>application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such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big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top-5 </a:t>
            </a:r>
            <a:r>
              <a:rPr sz="2400" spc="-15" dirty="0">
                <a:latin typeface="Calibri"/>
                <a:cs typeface="Calibri"/>
              </a:rPr>
              <a:t>test </a:t>
            </a:r>
            <a:r>
              <a:rPr sz="2400" spc="-10" dirty="0">
                <a:latin typeface="Calibri"/>
                <a:cs typeface="Calibri"/>
              </a:rPr>
              <a:t>error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spc="-5" dirty="0">
                <a:latin typeface="Calibri"/>
                <a:cs typeface="Calibri"/>
              </a:rPr>
              <a:t>of 15.3% (+10.9% </a:t>
            </a:r>
            <a:r>
              <a:rPr sz="2400" spc="-10" dirty="0">
                <a:latin typeface="Calibri"/>
                <a:cs typeface="Calibri"/>
              </a:rPr>
              <a:t>compared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Relatively </a:t>
            </a:r>
            <a:r>
              <a:rPr sz="2800" spc="-10" dirty="0">
                <a:latin typeface="Calibri"/>
                <a:cs typeface="Calibri"/>
              </a:rPr>
              <a:t>simple </a:t>
            </a:r>
            <a:r>
              <a:rPr sz="2800" spc="-20" dirty="0">
                <a:latin typeface="Calibri"/>
                <a:cs typeface="Calibri"/>
              </a:rPr>
              <a:t>layout </a:t>
            </a:r>
            <a:r>
              <a:rPr sz="2800" spc="-15" dirty="0">
                <a:latin typeface="Calibri"/>
                <a:cs typeface="Calibri"/>
              </a:rPr>
              <a:t>(compared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modern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architectures)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5 </a:t>
            </a:r>
            <a:r>
              <a:rPr sz="2400" spc="-55" dirty="0">
                <a:latin typeface="Calibri"/>
                <a:cs typeface="Calibri"/>
              </a:rPr>
              <a:t>conv.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3 </a:t>
            </a:r>
            <a:r>
              <a:rPr sz="2400" spc="-5" dirty="0">
                <a:latin typeface="Calibri"/>
                <a:cs typeface="Calibri"/>
              </a:rPr>
              <a:t>fully </a:t>
            </a:r>
            <a:r>
              <a:rPr sz="2400" spc="-10" dirty="0">
                <a:latin typeface="Calibri"/>
                <a:cs typeface="Calibri"/>
              </a:rPr>
              <a:t>connected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00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max-pooling</a:t>
            </a:r>
            <a:r>
              <a:rPr sz="2400" spc="-20" dirty="0">
                <a:latin typeface="Calibri"/>
                <a:cs typeface="Calibri"/>
              </a:rPr>
              <a:t> layers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dropout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671" y="273811"/>
            <a:ext cx="44951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85" dirty="0"/>
              <a:t>Images </a:t>
            </a:r>
            <a:r>
              <a:rPr sz="4200" spc="-235" dirty="0"/>
              <a:t>are</a:t>
            </a:r>
            <a:r>
              <a:rPr sz="4200" spc="-470" dirty="0"/>
              <a:t> </a:t>
            </a:r>
            <a:r>
              <a:rPr sz="4200" spc="-150" dirty="0"/>
              <a:t>Numbers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928" y="1694688"/>
            <a:ext cx="2770631" cy="368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8756" y="1346708"/>
            <a:ext cx="227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What </a:t>
            </a:r>
            <a:r>
              <a:rPr sz="1800" spc="-7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computer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204" dirty="0">
                <a:latin typeface="Arial"/>
                <a:cs typeface="Arial"/>
              </a:rPr>
              <a:t>sees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8133" y="5490972"/>
            <a:ext cx="4509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marR="5080" indent="-44958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latin typeface="Arial"/>
                <a:cs typeface="Arial"/>
              </a:rPr>
              <a:t>An </a:t>
            </a:r>
            <a:r>
              <a:rPr sz="2000" spc="-180" dirty="0">
                <a:latin typeface="Arial"/>
                <a:cs typeface="Arial"/>
              </a:rPr>
              <a:t>image </a:t>
            </a:r>
            <a:r>
              <a:rPr sz="2000" spc="-185" dirty="0">
                <a:latin typeface="Arial"/>
                <a:cs typeface="Arial"/>
              </a:rPr>
              <a:t>is </a:t>
            </a:r>
            <a:r>
              <a:rPr sz="2000" spc="-114" dirty="0">
                <a:latin typeface="Arial"/>
                <a:cs typeface="Arial"/>
              </a:rPr>
              <a:t>just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75" dirty="0">
                <a:latin typeface="Arial"/>
                <a:cs typeface="Arial"/>
              </a:rPr>
              <a:t>matrix </a:t>
            </a:r>
            <a:r>
              <a:rPr sz="2000" spc="-55" dirty="0">
                <a:latin typeface="Arial"/>
                <a:cs typeface="Arial"/>
              </a:rPr>
              <a:t>of </a:t>
            </a:r>
            <a:r>
              <a:rPr sz="2000" spc="-130" dirty="0">
                <a:latin typeface="Arial"/>
                <a:cs typeface="Arial"/>
              </a:rPr>
              <a:t>numbers </a:t>
            </a:r>
            <a:r>
              <a:rPr sz="2000" spc="-100" dirty="0">
                <a:latin typeface="Arial"/>
                <a:cs typeface="Arial"/>
              </a:rPr>
              <a:t>[0,255]!  </a:t>
            </a:r>
            <a:r>
              <a:rPr sz="2000" spc="-160" dirty="0">
                <a:latin typeface="Arial"/>
                <a:cs typeface="Arial"/>
              </a:rPr>
              <a:t>i.e., </a:t>
            </a:r>
            <a:r>
              <a:rPr sz="2000" spc="-100" dirty="0">
                <a:latin typeface="Arial"/>
                <a:cs typeface="Arial"/>
              </a:rPr>
              <a:t>1080x1080x3 </a:t>
            </a:r>
            <a:r>
              <a:rPr sz="2000" spc="-45" dirty="0">
                <a:latin typeface="Arial"/>
                <a:cs typeface="Arial"/>
              </a:rPr>
              <a:t>for </a:t>
            </a:r>
            <a:r>
              <a:rPr sz="2000" spc="-200" dirty="0">
                <a:latin typeface="Arial"/>
                <a:cs typeface="Arial"/>
              </a:rPr>
              <a:t>an </a:t>
            </a:r>
            <a:r>
              <a:rPr sz="2000" spc="-235" dirty="0">
                <a:latin typeface="Arial"/>
                <a:cs typeface="Arial"/>
              </a:rPr>
              <a:t>RGB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18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2806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4400" b="0" spc="-55" dirty="0">
                <a:solidFill>
                  <a:srgbClr val="000000"/>
                </a:solidFill>
                <a:latin typeface="Calibri Light"/>
                <a:cs typeface="Calibri Light"/>
              </a:rPr>
              <a:t>r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chi</a:t>
            </a:r>
            <a:r>
              <a:rPr sz="4400" b="0" spc="-50" dirty="0">
                <a:solidFill>
                  <a:srgbClr val="000000"/>
                </a:solidFill>
                <a:latin typeface="Calibri Light"/>
                <a:cs typeface="Calibri Light"/>
              </a:rPr>
              <a:t>t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ectu</a:t>
            </a:r>
            <a:r>
              <a:rPr sz="4400" b="0" spc="-60" dirty="0">
                <a:solidFill>
                  <a:srgbClr val="000000"/>
                </a:solidFill>
                <a:latin typeface="Calibri Light"/>
                <a:cs typeface="Calibri Light"/>
              </a:rPr>
              <a:t>r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077" y="2272283"/>
            <a:ext cx="10368686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4029" y="5737097"/>
            <a:ext cx="7446645" cy="349250"/>
          </a:xfrm>
          <a:custGeom>
            <a:avLst/>
            <a:gdLst/>
            <a:ahLst/>
            <a:cxnLst/>
            <a:rect l="l" t="t" r="r" b="b"/>
            <a:pathLst>
              <a:path w="7446645" h="349250">
                <a:moveTo>
                  <a:pt x="7446264" y="0"/>
                </a:moveTo>
                <a:lnTo>
                  <a:pt x="7443970" y="67920"/>
                </a:lnTo>
                <a:lnTo>
                  <a:pt x="7437723" y="123386"/>
                </a:lnTo>
                <a:lnTo>
                  <a:pt x="7428476" y="160784"/>
                </a:lnTo>
                <a:lnTo>
                  <a:pt x="7417181" y="174497"/>
                </a:lnTo>
                <a:lnTo>
                  <a:pt x="3752215" y="174497"/>
                </a:lnTo>
                <a:lnTo>
                  <a:pt x="3740919" y="188211"/>
                </a:lnTo>
                <a:lnTo>
                  <a:pt x="3731672" y="225609"/>
                </a:lnTo>
                <a:lnTo>
                  <a:pt x="3725425" y="281075"/>
                </a:lnTo>
                <a:lnTo>
                  <a:pt x="3723131" y="348995"/>
                </a:lnTo>
                <a:lnTo>
                  <a:pt x="3720838" y="281075"/>
                </a:lnTo>
                <a:lnTo>
                  <a:pt x="3714591" y="225609"/>
                </a:lnTo>
                <a:lnTo>
                  <a:pt x="3705344" y="188211"/>
                </a:lnTo>
                <a:lnTo>
                  <a:pt x="3694049" y="174497"/>
                </a:lnTo>
                <a:lnTo>
                  <a:pt x="29082" y="174497"/>
                </a:lnTo>
                <a:lnTo>
                  <a:pt x="17787" y="160784"/>
                </a:lnTo>
                <a:lnTo>
                  <a:pt x="8540" y="123386"/>
                </a:lnTo>
                <a:lnTo>
                  <a:pt x="2293" y="67920"/>
                </a:lnTo>
                <a:lnTo>
                  <a:pt x="0" y="0"/>
                </a:lnTo>
              </a:path>
            </a:pathLst>
          </a:custGeom>
          <a:ln w="198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10293" y="1925573"/>
            <a:ext cx="2037714" cy="347980"/>
          </a:xfrm>
          <a:custGeom>
            <a:avLst/>
            <a:gdLst/>
            <a:ahLst/>
            <a:cxnLst/>
            <a:rect l="l" t="t" r="r" b="b"/>
            <a:pathLst>
              <a:path w="2037715" h="347980">
                <a:moveTo>
                  <a:pt x="0" y="347472"/>
                </a:moveTo>
                <a:lnTo>
                  <a:pt x="2274" y="279820"/>
                </a:lnTo>
                <a:lnTo>
                  <a:pt x="8477" y="224599"/>
                </a:lnTo>
                <a:lnTo>
                  <a:pt x="17680" y="187380"/>
                </a:lnTo>
                <a:lnTo>
                  <a:pt x="28955" y="173736"/>
                </a:lnTo>
                <a:lnTo>
                  <a:pt x="989837" y="173736"/>
                </a:lnTo>
                <a:lnTo>
                  <a:pt x="1001113" y="160091"/>
                </a:lnTo>
                <a:lnTo>
                  <a:pt x="1010316" y="122872"/>
                </a:lnTo>
                <a:lnTo>
                  <a:pt x="1016519" y="67651"/>
                </a:lnTo>
                <a:lnTo>
                  <a:pt x="1018794" y="0"/>
                </a:lnTo>
                <a:lnTo>
                  <a:pt x="1021068" y="67651"/>
                </a:lnTo>
                <a:lnTo>
                  <a:pt x="1027271" y="122872"/>
                </a:lnTo>
                <a:lnTo>
                  <a:pt x="1036474" y="160091"/>
                </a:lnTo>
                <a:lnTo>
                  <a:pt x="1047750" y="173736"/>
                </a:lnTo>
                <a:lnTo>
                  <a:pt x="2008631" y="173736"/>
                </a:lnTo>
                <a:lnTo>
                  <a:pt x="2019907" y="187380"/>
                </a:lnTo>
                <a:lnTo>
                  <a:pt x="2029110" y="224599"/>
                </a:lnTo>
                <a:lnTo>
                  <a:pt x="2035313" y="279820"/>
                </a:lnTo>
                <a:lnTo>
                  <a:pt x="2037587" y="347472"/>
                </a:lnTo>
              </a:path>
            </a:pathLst>
          </a:custGeom>
          <a:ln w="19811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55414" y="6152184"/>
            <a:ext cx="204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 </a:t>
            </a:r>
            <a:r>
              <a:rPr sz="1800" spc="-10" dirty="0">
                <a:latin typeface="Calibri"/>
                <a:cs typeface="Calibri"/>
              </a:rPr>
              <a:t>convolutional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89969" y="3901820"/>
            <a:ext cx="92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1000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y  </a:t>
            </a:r>
            <a:r>
              <a:rPr sz="1800" spc="-5" dirty="0">
                <a:latin typeface="Calibri"/>
                <a:cs typeface="Calibri"/>
              </a:rPr>
              <a:t>softmax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12377" y="1467103"/>
            <a:ext cx="2211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 </a:t>
            </a:r>
            <a:r>
              <a:rPr sz="1800" spc="-5" dirty="0">
                <a:latin typeface="Calibri"/>
                <a:cs typeface="Calibri"/>
              </a:rPr>
              <a:t>fully </a:t>
            </a:r>
            <a:r>
              <a:rPr sz="1800" spc="-10" dirty="0">
                <a:latin typeface="Calibri"/>
                <a:cs typeface="Calibri"/>
              </a:rPr>
              <a:t>connected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63833" y="4168902"/>
            <a:ext cx="303530" cy="76200"/>
          </a:xfrm>
          <a:custGeom>
            <a:avLst/>
            <a:gdLst/>
            <a:ahLst/>
            <a:cxnLst/>
            <a:rect l="l" t="t" r="r" b="b"/>
            <a:pathLst>
              <a:path w="303529" h="76200">
                <a:moveTo>
                  <a:pt x="227075" y="0"/>
                </a:moveTo>
                <a:lnTo>
                  <a:pt x="227075" y="76200"/>
                </a:lnTo>
                <a:lnTo>
                  <a:pt x="283464" y="48006"/>
                </a:lnTo>
                <a:lnTo>
                  <a:pt x="239775" y="48006"/>
                </a:lnTo>
                <a:lnTo>
                  <a:pt x="239775" y="28193"/>
                </a:lnTo>
                <a:lnTo>
                  <a:pt x="283464" y="28193"/>
                </a:lnTo>
                <a:lnTo>
                  <a:pt x="227075" y="0"/>
                </a:lnTo>
                <a:close/>
              </a:path>
              <a:path w="303529" h="76200">
                <a:moveTo>
                  <a:pt x="2270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227075" y="48006"/>
                </a:lnTo>
                <a:lnTo>
                  <a:pt x="227075" y="28193"/>
                </a:lnTo>
                <a:close/>
              </a:path>
              <a:path w="303529" h="76200">
                <a:moveTo>
                  <a:pt x="283464" y="28193"/>
                </a:moveTo>
                <a:lnTo>
                  <a:pt x="239775" y="28193"/>
                </a:lnTo>
                <a:lnTo>
                  <a:pt x="239775" y="48006"/>
                </a:lnTo>
                <a:lnTo>
                  <a:pt x="283464" y="48006"/>
                </a:lnTo>
                <a:lnTo>
                  <a:pt x="303275" y="38100"/>
                </a:lnTo>
                <a:lnTo>
                  <a:pt x="283464" y="28193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45435" y="6638645"/>
            <a:ext cx="5871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[A. Krizhevsky, I. Sutskever, G.E. Hinton, </a:t>
            </a:r>
            <a:r>
              <a:rPr sz="1000" i="1" spc="-5" dirty="0">
                <a:latin typeface="Calibri"/>
                <a:cs typeface="Calibri"/>
              </a:rPr>
              <a:t>ImageNet Classification with Deep Convolutional Neural Networks</a:t>
            </a:r>
            <a:r>
              <a:rPr sz="1000" spc="-5" dirty="0">
                <a:latin typeface="Calibri"/>
                <a:cs typeface="Calibri"/>
              </a:rPr>
              <a:t>,</a:t>
            </a:r>
            <a:r>
              <a:rPr sz="1000" spc="1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2012]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84763" y="6434734"/>
            <a:ext cx="96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4277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Activation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function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4334" y="2419985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162" y="0"/>
                </a:moveTo>
                <a:lnTo>
                  <a:pt x="276098" y="11429"/>
                </a:lnTo>
                <a:lnTo>
                  <a:pt x="292461" y="18504"/>
                </a:lnTo>
                <a:lnTo>
                  <a:pt x="306514" y="28305"/>
                </a:lnTo>
                <a:lnTo>
                  <a:pt x="335047" y="73852"/>
                </a:lnTo>
                <a:lnTo>
                  <a:pt x="343378" y="115623"/>
                </a:lnTo>
                <a:lnTo>
                  <a:pt x="344424" y="139700"/>
                </a:lnTo>
                <a:lnTo>
                  <a:pt x="343376" y="164580"/>
                </a:lnTo>
                <a:lnTo>
                  <a:pt x="334994" y="207529"/>
                </a:lnTo>
                <a:lnTo>
                  <a:pt x="306514" y="253777"/>
                </a:lnTo>
                <a:lnTo>
                  <a:pt x="276605" y="270763"/>
                </a:lnTo>
                <a:lnTo>
                  <a:pt x="280162" y="282320"/>
                </a:lnTo>
                <a:lnTo>
                  <a:pt x="318658" y="264239"/>
                </a:lnTo>
                <a:lnTo>
                  <a:pt x="346963" y="232917"/>
                </a:lnTo>
                <a:lnTo>
                  <a:pt x="364394" y="191071"/>
                </a:lnTo>
                <a:lnTo>
                  <a:pt x="370204" y="141224"/>
                </a:lnTo>
                <a:lnTo>
                  <a:pt x="368750" y="115339"/>
                </a:lnTo>
                <a:lnTo>
                  <a:pt x="357078" y="69429"/>
                </a:lnTo>
                <a:lnTo>
                  <a:pt x="333954" y="32093"/>
                </a:lnTo>
                <a:lnTo>
                  <a:pt x="300616" y="7379"/>
                </a:lnTo>
                <a:lnTo>
                  <a:pt x="280162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657" y="18081"/>
                </a:lnTo>
                <a:lnTo>
                  <a:pt x="23367" y="49402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2" y="282320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5558" y="2419985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162" y="0"/>
                </a:moveTo>
                <a:lnTo>
                  <a:pt x="276098" y="11429"/>
                </a:lnTo>
                <a:lnTo>
                  <a:pt x="292461" y="18504"/>
                </a:lnTo>
                <a:lnTo>
                  <a:pt x="306514" y="28305"/>
                </a:lnTo>
                <a:lnTo>
                  <a:pt x="335047" y="73852"/>
                </a:lnTo>
                <a:lnTo>
                  <a:pt x="343378" y="115623"/>
                </a:lnTo>
                <a:lnTo>
                  <a:pt x="344424" y="139700"/>
                </a:lnTo>
                <a:lnTo>
                  <a:pt x="343376" y="164580"/>
                </a:lnTo>
                <a:lnTo>
                  <a:pt x="334994" y="207529"/>
                </a:lnTo>
                <a:lnTo>
                  <a:pt x="306514" y="253777"/>
                </a:lnTo>
                <a:lnTo>
                  <a:pt x="276606" y="270763"/>
                </a:lnTo>
                <a:lnTo>
                  <a:pt x="280162" y="282320"/>
                </a:lnTo>
                <a:lnTo>
                  <a:pt x="318658" y="264239"/>
                </a:lnTo>
                <a:lnTo>
                  <a:pt x="346964" y="232917"/>
                </a:lnTo>
                <a:lnTo>
                  <a:pt x="364394" y="191071"/>
                </a:lnTo>
                <a:lnTo>
                  <a:pt x="370205" y="141224"/>
                </a:lnTo>
                <a:lnTo>
                  <a:pt x="368750" y="115339"/>
                </a:lnTo>
                <a:lnTo>
                  <a:pt x="357078" y="69429"/>
                </a:lnTo>
                <a:lnTo>
                  <a:pt x="333954" y="32093"/>
                </a:lnTo>
                <a:lnTo>
                  <a:pt x="300616" y="7379"/>
                </a:lnTo>
                <a:lnTo>
                  <a:pt x="280162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57" y="18081"/>
                </a:lnTo>
                <a:lnTo>
                  <a:pt x="23368" y="49402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3" y="282320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3950" y="1671931"/>
            <a:ext cx="7152005" cy="104965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8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40" dirty="0">
                <a:latin typeface="Calibri"/>
                <a:cs typeface="Calibri"/>
              </a:rPr>
              <a:t>Traditionally, </a:t>
            </a:r>
            <a:r>
              <a:rPr sz="2800" spc="-15" dirty="0">
                <a:latin typeface="Calibri"/>
                <a:cs typeface="Calibri"/>
              </a:rPr>
              <a:t>saturating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nonlinearities: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845"/>
              </a:spcBef>
              <a:buFont typeface="Wingdings 2"/>
              <a:buChar char=""/>
              <a:tabLst>
                <a:tab pos="698500" algn="l"/>
                <a:tab pos="4345940" algn="l"/>
                <a:tab pos="4650740" algn="l"/>
                <a:tab pos="5033010" algn="l"/>
                <a:tab pos="6442710" algn="l"/>
              </a:tabLst>
            </a:pPr>
            <a:r>
              <a:rPr sz="2400" spc="-5" dirty="0">
                <a:latin typeface="Calibri"/>
                <a:cs typeface="Calibri"/>
              </a:rPr>
              <a:t>hyperbolic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tangent</a:t>
            </a:r>
            <a:r>
              <a:rPr sz="2400" spc="-5" dirty="0">
                <a:latin typeface="Calibri"/>
                <a:cs typeface="Calibri"/>
              </a:rPr>
              <a:t> function:	</a:t>
            </a:r>
            <a:r>
              <a:rPr sz="2400" dirty="0">
                <a:latin typeface="Cambria Math"/>
                <a:cs typeface="Cambria Math"/>
              </a:rPr>
              <a:t>𝑓	𝑥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tanh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𝑥	= 2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29905" y="2561082"/>
            <a:ext cx="795655" cy="0"/>
          </a:xfrm>
          <a:custGeom>
            <a:avLst/>
            <a:gdLst/>
            <a:ahLst/>
            <a:cxnLst/>
            <a:rect l="l" t="t" r="r" b="b"/>
            <a:pathLst>
              <a:path w="795654">
                <a:moveTo>
                  <a:pt x="0" y="0"/>
                </a:moveTo>
                <a:lnTo>
                  <a:pt x="79552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51850" y="223431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18093" y="2499486"/>
            <a:ext cx="998881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25" spc="37" baseline="-17460" dirty="0">
                <a:latin typeface="Cambria Math"/>
                <a:cs typeface="Cambria Math"/>
              </a:rPr>
              <a:t>1</a:t>
            </a:r>
            <a:r>
              <a:rPr sz="2625" spc="-44" baseline="-17460" dirty="0">
                <a:latin typeface="Cambria Math"/>
                <a:cs typeface="Cambria Math"/>
              </a:rPr>
              <a:t>+</a:t>
            </a:r>
            <a:r>
              <a:rPr sz="2625" spc="397" baseline="-17460" dirty="0">
                <a:latin typeface="Cambria Math"/>
                <a:cs typeface="Cambria Math"/>
              </a:rPr>
              <a:t>𝑒</a:t>
            </a:r>
            <a:r>
              <a:rPr sz="1450" spc="-10" dirty="0">
                <a:latin typeface="Cambria Math"/>
                <a:cs typeface="Cambria Math"/>
              </a:rPr>
              <a:t>−</a:t>
            </a:r>
            <a:r>
              <a:rPr sz="1450" spc="45" dirty="0">
                <a:latin typeface="Cambria Math"/>
                <a:cs typeface="Cambria Math"/>
              </a:rPr>
              <a:t>2</a:t>
            </a:r>
            <a:r>
              <a:rPr sz="1450" spc="254" dirty="0">
                <a:latin typeface="Cambria Math"/>
                <a:cs typeface="Cambria Math"/>
              </a:rPr>
              <a:t>𝑥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2202" y="2330322"/>
            <a:ext cx="488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44822" y="2948813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162" y="0"/>
                </a:moveTo>
                <a:lnTo>
                  <a:pt x="276098" y="11429"/>
                </a:lnTo>
                <a:lnTo>
                  <a:pt x="292461" y="18504"/>
                </a:lnTo>
                <a:lnTo>
                  <a:pt x="306514" y="28305"/>
                </a:lnTo>
                <a:lnTo>
                  <a:pt x="335047" y="73852"/>
                </a:lnTo>
                <a:lnTo>
                  <a:pt x="343378" y="115623"/>
                </a:lnTo>
                <a:lnTo>
                  <a:pt x="344424" y="139700"/>
                </a:lnTo>
                <a:lnTo>
                  <a:pt x="343376" y="164580"/>
                </a:lnTo>
                <a:lnTo>
                  <a:pt x="334994" y="207529"/>
                </a:lnTo>
                <a:lnTo>
                  <a:pt x="306514" y="253777"/>
                </a:lnTo>
                <a:lnTo>
                  <a:pt x="276605" y="270763"/>
                </a:lnTo>
                <a:lnTo>
                  <a:pt x="280162" y="282321"/>
                </a:lnTo>
                <a:lnTo>
                  <a:pt x="318658" y="264239"/>
                </a:lnTo>
                <a:lnTo>
                  <a:pt x="346963" y="232917"/>
                </a:lnTo>
                <a:lnTo>
                  <a:pt x="364394" y="191071"/>
                </a:lnTo>
                <a:lnTo>
                  <a:pt x="370204" y="141224"/>
                </a:lnTo>
                <a:lnTo>
                  <a:pt x="368750" y="115339"/>
                </a:lnTo>
                <a:lnTo>
                  <a:pt x="357078" y="69429"/>
                </a:lnTo>
                <a:lnTo>
                  <a:pt x="333954" y="32093"/>
                </a:lnTo>
                <a:lnTo>
                  <a:pt x="300616" y="7379"/>
                </a:lnTo>
                <a:lnTo>
                  <a:pt x="280162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657" y="18081"/>
                </a:lnTo>
                <a:lnTo>
                  <a:pt x="23367" y="49402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2" y="282321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38065" y="308991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4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26000" y="2698305"/>
            <a:ext cx="704215" cy="68961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610"/>
              </a:spcBef>
            </a:pPr>
            <a:r>
              <a:rPr sz="1750" spc="35" dirty="0">
                <a:latin typeface="Cambria Math"/>
                <a:cs typeface="Cambria Math"/>
              </a:rPr>
              <a:t>1</a:t>
            </a:r>
            <a:endParaRPr sz="175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spc="-40" dirty="0">
                <a:latin typeface="Cambria Math"/>
                <a:cs typeface="Cambria Math"/>
              </a:rPr>
              <a:t>+</a:t>
            </a:r>
            <a:r>
              <a:rPr sz="1750" spc="275" dirty="0">
                <a:latin typeface="Cambria Math"/>
                <a:cs typeface="Cambria Math"/>
              </a:rPr>
              <a:t>𝑒</a:t>
            </a:r>
            <a:r>
              <a:rPr sz="2175" spc="-15" baseline="21072" dirty="0">
                <a:latin typeface="Cambria Math"/>
                <a:cs typeface="Cambria Math"/>
              </a:rPr>
              <a:t>−</a:t>
            </a:r>
            <a:r>
              <a:rPr sz="2175" spc="390" baseline="21072" dirty="0">
                <a:latin typeface="Cambria Math"/>
                <a:cs typeface="Cambria Math"/>
              </a:rPr>
              <a:t>𝑥</a:t>
            </a:r>
            <a:endParaRPr sz="2175" baseline="21072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1125" y="2768647"/>
            <a:ext cx="3385820" cy="93789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Wingdings 2"/>
              <a:buChar char=""/>
              <a:tabLst>
                <a:tab pos="241300" algn="l"/>
                <a:tab pos="2763520" algn="l"/>
                <a:tab pos="3144520" algn="l"/>
              </a:tabLst>
            </a:pP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1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moid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</a:t>
            </a:r>
            <a:r>
              <a:rPr sz="2400" spc="-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𝑓	𝑥	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libri"/>
                <a:cs typeface="Calibri"/>
              </a:rPr>
              <a:t>slow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3751" y="4701413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162" y="0"/>
                </a:moveTo>
                <a:lnTo>
                  <a:pt x="276098" y="11430"/>
                </a:lnTo>
                <a:lnTo>
                  <a:pt x="292461" y="18504"/>
                </a:lnTo>
                <a:lnTo>
                  <a:pt x="306514" y="28305"/>
                </a:lnTo>
                <a:lnTo>
                  <a:pt x="335047" y="73852"/>
                </a:lnTo>
                <a:lnTo>
                  <a:pt x="343378" y="115623"/>
                </a:lnTo>
                <a:lnTo>
                  <a:pt x="344424" y="139700"/>
                </a:lnTo>
                <a:lnTo>
                  <a:pt x="343376" y="164580"/>
                </a:lnTo>
                <a:lnTo>
                  <a:pt x="334994" y="207529"/>
                </a:lnTo>
                <a:lnTo>
                  <a:pt x="306514" y="253777"/>
                </a:lnTo>
                <a:lnTo>
                  <a:pt x="276606" y="270763"/>
                </a:lnTo>
                <a:lnTo>
                  <a:pt x="280162" y="282320"/>
                </a:lnTo>
                <a:lnTo>
                  <a:pt x="318658" y="264239"/>
                </a:lnTo>
                <a:lnTo>
                  <a:pt x="346963" y="232918"/>
                </a:lnTo>
                <a:lnTo>
                  <a:pt x="364394" y="191071"/>
                </a:lnTo>
                <a:lnTo>
                  <a:pt x="370204" y="141224"/>
                </a:lnTo>
                <a:lnTo>
                  <a:pt x="368750" y="115339"/>
                </a:lnTo>
                <a:lnTo>
                  <a:pt x="357078" y="69429"/>
                </a:lnTo>
                <a:lnTo>
                  <a:pt x="333954" y="32093"/>
                </a:lnTo>
                <a:lnTo>
                  <a:pt x="300616" y="7379"/>
                </a:lnTo>
                <a:lnTo>
                  <a:pt x="280162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3" y="282320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43827" y="4701413"/>
            <a:ext cx="652145" cy="282575"/>
          </a:xfrm>
          <a:custGeom>
            <a:avLst/>
            <a:gdLst/>
            <a:ahLst/>
            <a:cxnLst/>
            <a:rect l="l" t="t" r="r" b="b"/>
            <a:pathLst>
              <a:path w="652145" h="282575">
                <a:moveTo>
                  <a:pt x="562101" y="0"/>
                </a:moveTo>
                <a:lnTo>
                  <a:pt x="558038" y="11430"/>
                </a:lnTo>
                <a:lnTo>
                  <a:pt x="574401" y="18504"/>
                </a:lnTo>
                <a:lnTo>
                  <a:pt x="588454" y="28305"/>
                </a:lnTo>
                <a:lnTo>
                  <a:pt x="616987" y="73852"/>
                </a:lnTo>
                <a:lnTo>
                  <a:pt x="625318" y="115623"/>
                </a:lnTo>
                <a:lnTo>
                  <a:pt x="626364" y="139700"/>
                </a:lnTo>
                <a:lnTo>
                  <a:pt x="625316" y="164580"/>
                </a:lnTo>
                <a:lnTo>
                  <a:pt x="616934" y="207529"/>
                </a:lnTo>
                <a:lnTo>
                  <a:pt x="588454" y="253777"/>
                </a:lnTo>
                <a:lnTo>
                  <a:pt x="558546" y="270763"/>
                </a:lnTo>
                <a:lnTo>
                  <a:pt x="562101" y="282320"/>
                </a:lnTo>
                <a:lnTo>
                  <a:pt x="600598" y="264239"/>
                </a:lnTo>
                <a:lnTo>
                  <a:pt x="628903" y="232918"/>
                </a:lnTo>
                <a:lnTo>
                  <a:pt x="646334" y="191071"/>
                </a:lnTo>
                <a:lnTo>
                  <a:pt x="652145" y="141224"/>
                </a:lnTo>
                <a:lnTo>
                  <a:pt x="650690" y="115339"/>
                </a:lnTo>
                <a:lnTo>
                  <a:pt x="639018" y="69429"/>
                </a:lnTo>
                <a:lnTo>
                  <a:pt x="615894" y="32093"/>
                </a:lnTo>
                <a:lnTo>
                  <a:pt x="582556" y="7379"/>
                </a:lnTo>
                <a:lnTo>
                  <a:pt x="562101" y="0"/>
                </a:lnTo>
                <a:close/>
              </a:path>
              <a:path w="652145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73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43" y="250227"/>
                </a:lnTo>
                <a:lnTo>
                  <a:pt x="69568" y="274941"/>
                </a:lnTo>
                <a:lnTo>
                  <a:pt x="90043" y="282320"/>
                </a:lnTo>
                <a:lnTo>
                  <a:pt x="93725" y="270763"/>
                </a:lnTo>
                <a:lnTo>
                  <a:pt x="77602" y="263663"/>
                </a:lnTo>
                <a:lnTo>
                  <a:pt x="63706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42508" y="4612385"/>
            <a:ext cx="1459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5" dirty="0">
                <a:latin typeface="Cambria Math"/>
                <a:cs typeface="Cambria Math"/>
              </a:rPr>
              <a:t>max </a:t>
            </a:r>
            <a:r>
              <a:rPr sz="2400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3950" y="4117876"/>
            <a:ext cx="4725670" cy="12807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Non-saturating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nonlinearity: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8500" algn="l"/>
                <a:tab pos="4549775" algn="l"/>
              </a:tabLst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tified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Line</a:t>
            </a:r>
            <a:r>
              <a:rPr sz="2400" dirty="0">
                <a:latin typeface="Calibri"/>
                <a:cs typeface="Calibri"/>
              </a:rPr>
              <a:t>ar Unit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):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𝑓	𝑥</a:t>
            </a:r>
            <a:endParaRPr sz="2400">
              <a:latin typeface="Cambria Math"/>
              <a:cs typeface="Cambria Math"/>
            </a:endParaRPr>
          </a:p>
          <a:p>
            <a:pPr marL="469265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quick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91145" y="3397638"/>
            <a:ext cx="3216080" cy="2598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172063" y="6469786"/>
            <a:ext cx="1219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888888"/>
                </a:solidFill>
                <a:latin typeface="Calibri"/>
                <a:cs typeface="Calibri"/>
              </a:rPr>
              <a:t>51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4277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Activation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function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6397" y="2054752"/>
            <a:ext cx="4857750" cy="3942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51828" y="1710969"/>
            <a:ext cx="4756150" cy="30181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Dataset: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CIFAR-10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Experiment:</a:t>
            </a:r>
            <a:endParaRPr sz="2800">
              <a:latin typeface="Calibri"/>
              <a:cs typeface="Calibri"/>
            </a:endParaRPr>
          </a:p>
          <a:p>
            <a:pPr marL="469900" marR="138430">
              <a:lnSpc>
                <a:spcPct val="107600"/>
              </a:lnSpc>
              <a:spcBef>
                <a:spcPts val="10"/>
              </a:spcBef>
            </a:pPr>
            <a:r>
              <a:rPr sz="2400" spc="-5" dirty="0">
                <a:latin typeface="Calibri"/>
                <a:cs typeface="Calibri"/>
              </a:rPr>
              <a:t>CNN (4 </a:t>
            </a:r>
            <a:r>
              <a:rPr sz="2400" spc="-15" dirty="0">
                <a:latin typeface="Calibri"/>
                <a:cs typeface="Calibri"/>
              </a:rPr>
              <a:t>layers)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20" dirty="0">
                <a:latin typeface="Calibri"/>
                <a:cs typeface="Calibri"/>
              </a:rPr>
              <a:t>ReLUs </a:t>
            </a:r>
            <a:r>
              <a:rPr sz="2400" spc="-5" dirty="0">
                <a:latin typeface="Calibri"/>
                <a:cs typeface="Calibri"/>
              </a:rPr>
              <a:t>(solid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line)  </a:t>
            </a:r>
            <a:r>
              <a:rPr sz="2400" spc="-10" dirty="0">
                <a:latin typeface="Calibri"/>
                <a:cs typeface="Calibri"/>
              </a:rPr>
              <a:t>vs.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CNN (4 </a:t>
            </a:r>
            <a:r>
              <a:rPr sz="2400" spc="-15" dirty="0">
                <a:latin typeface="Calibri"/>
                <a:cs typeface="Calibri"/>
              </a:rPr>
              <a:t>layers)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10" dirty="0">
                <a:latin typeface="Calibri"/>
                <a:cs typeface="Calibri"/>
              </a:rPr>
              <a:t>tanh </a:t>
            </a:r>
            <a:r>
              <a:rPr sz="2400" spc="-5" dirty="0">
                <a:latin typeface="Calibri"/>
                <a:cs typeface="Calibri"/>
              </a:rPr>
              <a:t>(dashed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libri"/>
                <a:cs typeface="Calibri"/>
              </a:rPr>
              <a:t>ReLUs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six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times</a:t>
            </a:r>
            <a:r>
              <a:rPr sz="24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faster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236" y="6415532"/>
            <a:ext cx="5871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[A. Krizhevsky, I. Sutskever, G.E. Hinton, </a:t>
            </a:r>
            <a:r>
              <a:rPr sz="1000" i="1" spc="-5" dirty="0">
                <a:latin typeface="Calibri"/>
                <a:cs typeface="Calibri"/>
              </a:rPr>
              <a:t>ImageNet Classification with Deep Convolutional Neural Networks</a:t>
            </a:r>
            <a:r>
              <a:rPr sz="1000" spc="-5" dirty="0">
                <a:latin typeface="Calibri"/>
                <a:cs typeface="Calibri"/>
              </a:rPr>
              <a:t>,</a:t>
            </a:r>
            <a:r>
              <a:rPr sz="1000" spc="13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2012]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84763" y="6434734"/>
            <a:ext cx="96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3950" y="610311"/>
            <a:ext cx="42779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latin typeface="Calibri Light"/>
                <a:cs typeface="Calibri Light"/>
              </a:rPr>
              <a:t>Activation </a:t>
            </a:r>
            <a:r>
              <a:rPr sz="4400" b="0" dirty="0">
                <a:latin typeface="Calibri Light"/>
                <a:cs typeface="Calibri Light"/>
              </a:rPr>
              <a:t>function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2733" y="2281427"/>
            <a:ext cx="10368686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2085" y="6354267"/>
            <a:ext cx="497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8970" y="4791202"/>
            <a:ext cx="3592195" cy="1562735"/>
          </a:xfrm>
          <a:custGeom>
            <a:avLst/>
            <a:gdLst/>
            <a:ahLst/>
            <a:cxnLst/>
            <a:rect l="l" t="t" r="r" b="b"/>
            <a:pathLst>
              <a:path w="3592195" h="1562735">
                <a:moveTo>
                  <a:pt x="107171" y="45619"/>
                </a:moveTo>
                <a:lnTo>
                  <a:pt x="69621" y="50376"/>
                </a:lnTo>
                <a:lnTo>
                  <a:pt x="92189" y="80672"/>
                </a:lnTo>
                <a:lnTo>
                  <a:pt x="3577081" y="1562315"/>
                </a:lnTo>
                <a:lnTo>
                  <a:pt x="3591941" y="1527251"/>
                </a:lnTo>
                <a:lnTo>
                  <a:pt x="107171" y="45619"/>
                </a:lnTo>
                <a:close/>
              </a:path>
              <a:path w="3592195" h="1562735">
                <a:moveTo>
                  <a:pt x="163703" y="0"/>
                </a:moveTo>
                <a:lnTo>
                  <a:pt x="0" y="20828"/>
                </a:lnTo>
                <a:lnTo>
                  <a:pt x="98679" y="153035"/>
                </a:lnTo>
                <a:lnTo>
                  <a:pt x="104274" y="158115"/>
                </a:lnTo>
                <a:lnTo>
                  <a:pt x="111156" y="160528"/>
                </a:lnTo>
                <a:lnTo>
                  <a:pt x="118467" y="160178"/>
                </a:lnTo>
                <a:lnTo>
                  <a:pt x="92189" y="80672"/>
                </a:lnTo>
                <a:lnTo>
                  <a:pt x="27305" y="53086"/>
                </a:lnTo>
                <a:lnTo>
                  <a:pt x="42291" y="18034"/>
                </a:lnTo>
                <a:lnTo>
                  <a:pt x="184922" y="18034"/>
                </a:lnTo>
                <a:lnTo>
                  <a:pt x="185039" y="16510"/>
                </a:lnTo>
                <a:lnTo>
                  <a:pt x="182580" y="9358"/>
                </a:lnTo>
                <a:lnTo>
                  <a:pt x="177752" y="3873"/>
                </a:lnTo>
                <a:lnTo>
                  <a:pt x="171233" y="579"/>
                </a:lnTo>
                <a:lnTo>
                  <a:pt x="163703" y="0"/>
                </a:lnTo>
                <a:close/>
              </a:path>
              <a:path w="3592195" h="1562735">
                <a:moveTo>
                  <a:pt x="42291" y="18034"/>
                </a:moveTo>
                <a:lnTo>
                  <a:pt x="27305" y="53086"/>
                </a:lnTo>
                <a:lnTo>
                  <a:pt x="92189" y="80672"/>
                </a:lnTo>
                <a:lnTo>
                  <a:pt x="72680" y="54483"/>
                </a:lnTo>
                <a:lnTo>
                  <a:pt x="37211" y="54483"/>
                </a:lnTo>
                <a:lnTo>
                  <a:pt x="50165" y="24256"/>
                </a:lnTo>
                <a:lnTo>
                  <a:pt x="56927" y="24256"/>
                </a:lnTo>
                <a:lnTo>
                  <a:pt x="42291" y="18034"/>
                </a:lnTo>
                <a:close/>
              </a:path>
              <a:path w="3592195" h="1562735">
                <a:moveTo>
                  <a:pt x="50165" y="24256"/>
                </a:moveTo>
                <a:lnTo>
                  <a:pt x="37211" y="54483"/>
                </a:lnTo>
                <a:lnTo>
                  <a:pt x="69621" y="50376"/>
                </a:lnTo>
                <a:lnTo>
                  <a:pt x="50165" y="24256"/>
                </a:lnTo>
                <a:close/>
              </a:path>
              <a:path w="3592195" h="1562735">
                <a:moveTo>
                  <a:pt x="69621" y="50376"/>
                </a:moveTo>
                <a:lnTo>
                  <a:pt x="37211" y="54483"/>
                </a:lnTo>
                <a:lnTo>
                  <a:pt x="72680" y="54483"/>
                </a:lnTo>
                <a:lnTo>
                  <a:pt x="69621" y="50376"/>
                </a:lnTo>
                <a:close/>
              </a:path>
              <a:path w="3592195" h="1562735">
                <a:moveTo>
                  <a:pt x="56927" y="24256"/>
                </a:moveTo>
                <a:lnTo>
                  <a:pt x="50165" y="24256"/>
                </a:lnTo>
                <a:lnTo>
                  <a:pt x="69621" y="50376"/>
                </a:lnTo>
                <a:lnTo>
                  <a:pt x="107171" y="45619"/>
                </a:lnTo>
                <a:lnTo>
                  <a:pt x="56927" y="24256"/>
                </a:lnTo>
                <a:close/>
              </a:path>
              <a:path w="3592195" h="1562735">
                <a:moveTo>
                  <a:pt x="184922" y="18034"/>
                </a:moveTo>
                <a:lnTo>
                  <a:pt x="42291" y="18034"/>
                </a:lnTo>
                <a:lnTo>
                  <a:pt x="107171" y="45619"/>
                </a:lnTo>
                <a:lnTo>
                  <a:pt x="168529" y="37846"/>
                </a:lnTo>
                <a:lnTo>
                  <a:pt x="184922" y="1803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95038" y="4517771"/>
            <a:ext cx="1791970" cy="1831975"/>
          </a:xfrm>
          <a:custGeom>
            <a:avLst/>
            <a:gdLst/>
            <a:ahLst/>
            <a:cxnLst/>
            <a:rect l="l" t="t" r="r" b="b"/>
            <a:pathLst>
              <a:path w="1791970" h="1831975">
                <a:moveTo>
                  <a:pt x="52783" y="54102"/>
                </a:moveTo>
                <a:lnTo>
                  <a:pt x="62014" y="90808"/>
                </a:lnTo>
                <a:lnTo>
                  <a:pt x="1764664" y="1831708"/>
                </a:lnTo>
                <a:lnTo>
                  <a:pt x="1791970" y="1805076"/>
                </a:lnTo>
                <a:lnTo>
                  <a:pt x="89315" y="64134"/>
                </a:lnTo>
                <a:lnTo>
                  <a:pt x="52783" y="54102"/>
                </a:lnTo>
                <a:close/>
              </a:path>
              <a:path w="1791970" h="1831975">
                <a:moveTo>
                  <a:pt x="0" y="0"/>
                </a:moveTo>
                <a:lnTo>
                  <a:pt x="40132" y="160019"/>
                </a:lnTo>
                <a:lnTo>
                  <a:pt x="43386" y="166879"/>
                </a:lnTo>
                <a:lnTo>
                  <a:pt x="48831" y="171751"/>
                </a:lnTo>
                <a:lnTo>
                  <a:pt x="55705" y="174218"/>
                </a:lnTo>
                <a:lnTo>
                  <a:pt x="63246" y="173862"/>
                </a:lnTo>
                <a:lnTo>
                  <a:pt x="70105" y="170626"/>
                </a:lnTo>
                <a:lnTo>
                  <a:pt x="74977" y="165211"/>
                </a:lnTo>
                <a:lnTo>
                  <a:pt x="77444" y="158343"/>
                </a:lnTo>
                <a:lnTo>
                  <a:pt x="77088" y="150748"/>
                </a:lnTo>
                <a:lnTo>
                  <a:pt x="62014" y="90808"/>
                </a:lnTo>
                <a:lnTo>
                  <a:pt x="12700" y="40385"/>
                </a:lnTo>
                <a:lnTo>
                  <a:pt x="40004" y="13715"/>
                </a:lnTo>
                <a:lnTo>
                  <a:pt x="49775" y="13715"/>
                </a:lnTo>
                <a:lnTo>
                  <a:pt x="0" y="0"/>
                </a:lnTo>
                <a:close/>
              </a:path>
              <a:path w="1791970" h="1831975">
                <a:moveTo>
                  <a:pt x="40004" y="13715"/>
                </a:moveTo>
                <a:lnTo>
                  <a:pt x="12700" y="40385"/>
                </a:lnTo>
                <a:lnTo>
                  <a:pt x="62014" y="90808"/>
                </a:lnTo>
                <a:lnTo>
                  <a:pt x="52783" y="54102"/>
                </a:lnTo>
                <a:lnTo>
                  <a:pt x="21336" y="45465"/>
                </a:lnTo>
                <a:lnTo>
                  <a:pt x="44831" y="22478"/>
                </a:lnTo>
                <a:lnTo>
                  <a:pt x="48575" y="22478"/>
                </a:lnTo>
                <a:lnTo>
                  <a:pt x="40004" y="13715"/>
                </a:lnTo>
                <a:close/>
              </a:path>
              <a:path w="1791970" h="1831975">
                <a:moveTo>
                  <a:pt x="49775" y="13715"/>
                </a:moveTo>
                <a:lnTo>
                  <a:pt x="40004" y="13715"/>
                </a:lnTo>
                <a:lnTo>
                  <a:pt x="89315" y="64134"/>
                </a:lnTo>
                <a:lnTo>
                  <a:pt x="148971" y="80517"/>
                </a:lnTo>
                <a:lnTo>
                  <a:pt x="156462" y="81041"/>
                </a:lnTo>
                <a:lnTo>
                  <a:pt x="163369" y="78708"/>
                </a:lnTo>
                <a:lnTo>
                  <a:pt x="168919" y="73945"/>
                </a:lnTo>
                <a:lnTo>
                  <a:pt x="172338" y="67182"/>
                </a:lnTo>
                <a:lnTo>
                  <a:pt x="172862" y="59691"/>
                </a:lnTo>
                <a:lnTo>
                  <a:pt x="170529" y="52784"/>
                </a:lnTo>
                <a:lnTo>
                  <a:pt x="165766" y="47234"/>
                </a:lnTo>
                <a:lnTo>
                  <a:pt x="159003" y="43814"/>
                </a:lnTo>
                <a:lnTo>
                  <a:pt x="49775" y="13715"/>
                </a:lnTo>
                <a:close/>
              </a:path>
              <a:path w="1791970" h="1831975">
                <a:moveTo>
                  <a:pt x="48575" y="22478"/>
                </a:moveTo>
                <a:lnTo>
                  <a:pt x="44831" y="22478"/>
                </a:lnTo>
                <a:lnTo>
                  <a:pt x="52783" y="54102"/>
                </a:lnTo>
                <a:lnTo>
                  <a:pt x="89315" y="64134"/>
                </a:lnTo>
                <a:lnTo>
                  <a:pt x="48575" y="22478"/>
                </a:lnTo>
                <a:close/>
              </a:path>
              <a:path w="1791970" h="1831975">
                <a:moveTo>
                  <a:pt x="44831" y="22478"/>
                </a:moveTo>
                <a:lnTo>
                  <a:pt x="21336" y="45465"/>
                </a:lnTo>
                <a:lnTo>
                  <a:pt x="52783" y="54102"/>
                </a:lnTo>
                <a:lnTo>
                  <a:pt x="44831" y="22478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4496" y="4593971"/>
            <a:ext cx="227329" cy="1743710"/>
          </a:xfrm>
          <a:custGeom>
            <a:avLst/>
            <a:gdLst/>
            <a:ahLst/>
            <a:cxnLst/>
            <a:rect l="l" t="t" r="r" b="b"/>
            <a:pathLst>
              <a:path w="227329" h="1743710">
                <a:moveTo>
                  <a:pt x="147221" y="75452"/>
                </a:moveTo>
                <a:lnTo>
                  <a:pt x="125794" y="106419"/>
                </a:lnTo>
                <a:lnTo>
                  <a:pt x="0" y="1740344"/>
                </a:lnTo>
                <a:lnTo>
                  <a:pt x="38100" y="1743265"/>
                </a:lnTo>
                <a:lnTo>
                  <a:pt x="163759" y="109509"/>
                </a:lnTo>
                <a:lnTo>
                  <a:pt x="147221" y="75452"/>
                </a:lnTo>
                <a:close/>
              </a:path>
              <a:path w="227329" h="1743710">
                <a:moveTo>
                  <a:pt x="170652" y="36321"/>
                </a:moveTo>
                <a:lnTo>
                  <a:pt x="131190" y="36321"/>
                </a:lnTo>
                <a:lnTo>
                  <a:pt x="169163" y="39242"/>
                </a:lnTo>
                <a:lnTo>
                  <a:pt x="163759" y="109509"/>
                </a:lnTo>
                <a:lnTo>
                  <a:pt x="190753" y="165099"/>
                </a:lnTo>
                <a:lnTo>
                  <a:pt x="195329" y="171150"/>
                </a:lnTo>
                <a:lnTo>
                  <a:pt x="201644" y="174831"/>
                </a:lnTo>
                <a:lnTo>
                  <a:pt x="208863" y="175869"/>
                </a:lnTo>
                <a:lnTo>
                  <a:pt x="216153" y="173989"/>
                </a:lnTo>
                <a:lnTo>
                  <a:pt x="222204" y="169412"/>
                </a:lnTo>
                <a:lnTo>
                  <a:pt x="225885" y="163083"/>
                </a:lnTo>
                <a:lnTo>
                  <a:pt x="226923" y="155827"/>
                </a:lnTo>
                <a:lnTo>
                  <a:pt x="225043" y="148462"/>
                </a:lnTo>
                <a:lnTo>
                  <a:pt x="170652" y="36321"/>
                </a:lnTo>
                <a:close/>
              </a:path>
              <a:path w="227329" h="1743710">
                <a:moveTo>
                  <a:pt x="153034" y="0"/>
                </a:moveTo>
                <a:lnTo>
                  <a:pt x="59181" y="135762"/>
                </a:lnTo>
                <a:lnTo>
                  <a:pt x="56205" y="142696"/>
                </a:lnTo>
                <a:lnTo>
                  <a:pt x="56133" y="149986"/>
                </a:lnTo>
                <a:lnTo>
                  <a:pt x="58824" y="156801"/>
                </a:lnTo>
                <a:lnTo>
                  <a:pt x="64134" y="162305"/>
                </a:lnTo>
                <a:lnTo>
                  <a:pt x="71066" y="165282"/>
                </a:lnTo>
                <a:lnTo>
                  <a:pt x="78343" y="165353"/>
                </a:lnTo>
                <a:lnTo>
                  <a:pt x="85119" y="162663"/>
                </a:lnTo>
                <a:lnTo>
                  <a:pt x="90550" y="157352"/>
                </a:lnTo>
                <a:lnTo>
                  <a:pt x="125794" y="106419"/>
                </a:lnTo>
                <a:lnTo>
                  <a:pt x="131190" y="36321"/>
                </a:lnTo>
                <a:lnTo>
                  <a:pt x="170652" y="36321"/>
                </a:lnTo>
                <a:lnTo>
                  <a:pt x="153034" y="0"/>
                </a:lnTo>
                <a:close/>
              </a:path>
              <a:path w="227329" h="1743710">
                <a:moveTo>
                  <a:pt x="168636" y="46100"/>
                </a:moveTo>
                <a:lnTo>
                  <a:pt x="132968" y="46100"/>
                </a:lnTo>
                <a:lnTo>
                  <a:pt x="165862" y="48513"/>
                </a:lnTo>
                <a:lnTo>
                  <a:pt x="147221" y="75452"/>
                </a:lnTo>
                <a:lnTo>
                  <a:pt x="163759" y="109509"/>
                </a:lnTo>
                <a:lnTo>
                  <a:pt x="168636" y="46100"/>
                </a:lnTo>
                <a:close/>
              </a:path>
              <a:path w="227329" h="1743710">
                <a:moveTo>
                  <a:pt x="131190" y="36321"/>
                </a:moveTo>
                <a:lnTo>
                  <a:pt x="125794" y="106419"/>
                </a:lnTo>
                <a:lnTo>
                  <a:pt x="147221" y="75452"/>
                </a:lnTo>
                <a:lnTo>
                  <a:pt x="132968" y="46100"/>
                </a:lnTo>
                <a:lnTo>
                  <a:pt x="168636" y="46100"/>
                </a:lnTo>
                <a:lnTo>
                  <a:pt x="169163" y="39242"/>
                </a:lnTo>
                <a:lnTo>
                  <a:pt x="131190" y="36321"/>
                </a:lnTo>
                <a:close/>
              </a:path>
              <a:path w="227329" h="1743710">
                <a:moveTo>
                  <a:pt x="132968" y="46100"/>
                </a:moveTo>
                <a:lnTo>
                  <a:pt x="147221" y="75452"/>
                </a:lnTo>
                <a:lnTo>
                  <a:pt x="165862" y="48513"/>
                </a:lnTo>
                <a:lnTo>
                  <a:pt x="132968" y="461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9576" y="4517771"/>
            <a:ext cx="1709420" cy="1831975"/>
          </a:xfrm>
          <a:custGeom>
            <a:avLst/>
            <a:gdLst/>
            <a:ahLst/>
            <a:cxnLst/>
            <a:rect l="l" t="t" r="r" b="b"/>
            <a:pathLst>
              <a:path w="1709420" h="1831975">
                <a:moveTo>
                  <a:pt x="1657620" y="55398"/>
                </a:moveTo>
                <a:lnTo>
                  <a:pt x="1621504" y="66255"/>
                </a:lnTo>
                <a:lnTo>
                  <a:pt x="0" y="1805406"/>
                </a:lnTo>
                <a:lnTo>
                  <a:pt x="27939" y="1831378"/>
                </a:lnTo>
                <a:lnTo>
                  <a:pt x="1649290" y="92197"/>
                </a:lnTo>
                <a:lnTo>
                  <a:pt x="1657620" y="55398"/>
                </a:lnTo>
                <a:close/>
              </a:path>
              <a:path w="1709420" h="1831975">
                <a:moveTo>
                  <a:pt x="1705958" y="14731"/>
                </a:moveTo>
                <a:lnTo>
                  <a:pt x="1669542" y="14731"/>
                </a:lnTo>
                <a:lnTo>
                  <a:pt x="1697354" y="40639"/>
                </a:lnTo>
                <a:lnTo>
                  <a:pt x="1649290" y="92197"/>
                </a:lnTo>
                <a:lnTo>
                  <a:pt x="1635632" y="152526"/>
                </a:lnTo>
                <a:lnTo>
                  <a:pt x="1635484" y="160117"/>
                </a:lnTo>
                <a:lnTo>
                  <a:pt x="1638157" y="166957"/>
                </a:lnTo>
                <a:lnTo>
                  <a:pt x="1643187" y="172297"/>
                </a:lnTo>
                <a:lnTo>
                  <a:pt x="1650110" y="175386"/>
                </a:lnTo>
                <a:lnTo>
                  <a:pt x="1657681" y="175537"/>
                </a:lnTo>
                <a:lnTo>
                  <a:pt x="1664477" y="172878"/>
                </a:lnTo>
                <a:lnTo>
                  <a:pt x="1669774" y="167886"/>
                </a:lnTo>
                <a:lnTo>
                  <a:pt x="1672844" y="161035"/>
                </a:lnTo>
                <a:lnTo>
                  <a:pt x="1705958" y="14731"/>
                </a:lnTo>
                <a:close/>
              </a:path>
              <a:path w="1709420" h="1831975">
                <a:moveTo>
                  <a:pt x="1678949" y="23494"/>
                </a:moveTo>
                <a:lnTo>
                  <a:pt x="1664843" y="23494"/>
                </a:lnTo>
                <a:lnTo>
                  <a:pt x="1688973" y="45973"/>
                </a:lnTo>
                <a:lnTo>
                  <a:pt x="1657620" y="55398"/>
                </a:lnTo>
                <a:lnTo>
                  <a:pt x="1649290" y="92197"/>
                </a:lnTo>
                <a:lnTo>
                  <a:pt x="1697354" y="40639"/>
                </a:lnTo>
                <a:lnTo>
                  <a:pt x="1678949" y="23494"/>
                </a:lnTo>
                <a:close/>
              </a:path>
              <a:path w="1709420" h="1831975">
                <a:moveTo>
                  <a:pt x="1709293" y="0"/>
                </a:moveTo>
                <a:lnTo>
                  <a:pt x="1551304" y="47624"/>
                </a:lnTo>
                <a:lnTo>
                  <a:pt x="1544585" y="51192"/>
                </a:lnTo>
                <a:lnTo>
                  <a:pt x="1539938" y="56832"/>
                </a:lnTo>
                <a:lnTo>
                  <a:pt x="1537767" y="63805"/>
                </a:lnTo>
                <a:lnTo>
                  <a:pt x="1538477" y="71373"/>
                </a:lnTo>
                <a:lnTo>
                  <a:pt x="1542063" y="78019"/>
                </a:lnTo>
                <a:lnTo>
                  <a:pt x="1547733" y="82629"/>
                </a:lnTo>
                <a:lnTo>
                  <a:pt x="1554712" y="84786"/>
                </a:lnTo>
                <a:lnTo>
                  <a:pt x="1562227" y="84073"/>
                </a:lnTo>
                <a:lnTo>
                  <a:pt x="1621504" y="66255"/>
                </a:lnTo>
                <a:lnTo>
                  <a:pt x="1669542" y="14731"/>
                </a:lnTo>
                <a:lnTo>
                  <a:pt x="1705958" y="14731"/>
                </a:lnTo>
                <a:lnTo>
                  <a:pt x="1709293" y="0"/>
                </a:lnTo>
                <a:close/>
              </a:path>
              <a:path w="1709420" h="1831975">
                <a:moveTo>
                  <a:pt x="1669542" y="14731"/>
                </a:moveTo>
                <a:lnTo>
                  <a:pt x="1621504" y="66255"/>
                </a:lnTo>
                <a:lnTo>
                  <a:pt x="1657620" y="55398"/>
                </a:lnTo>
                <a:lnTo>
                  <a:pt x="1664843" y="23494"/>
                </a:lnTo>
                <a:lnTo>
                  <a:pt x="1678949" y="23494"/>
                </a:lnTo>
                <a:lnTo>
                  <a:pt x="1669542" y="14731"/>
                </a:lnTo>
                <a:close/>
              </a:path>
              <a:path w="1709420" h="1831975">
                <a:moveTo>
                  <a:pt x="1664843" y="23494"/>
                </a:moveTo>
                <a:lnTo>
                  <a:pt x="1657620" y="55398"/>
                </a:lnTo>
                <a:lnTo>
                  <a:pt x="1688973" y="45973"/>
                </a:lnTo>
                <a:lnTo>
                  <a:pt x="1664843" y="23494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3259" y="4517897"/>
            <a:ext cx="2827020" cy="1834514"/>
          </a:xfrm>
          <a:custGeom>
            <a:avLst/>
            <a:gdLst/>
            <a:ahLst/>
            <a:cxnLst/>
            <a:rect l="l" t="t" r="r" b="b"/>
            <a:pathLst>
              <a:path w="2827020" h="1834514">
                <a:moveTo>
                  <a:pt x="2763212" y="40973"/>
                </a:moveTo>
                <a:lnTo>
                  <a:pt x="2725512" y="42675"/>
                </a:lnTo>
                <a:lnTo>
                  <a:pt x="0" y="1802257"/>
                </a:lnTo>
                <a:lnTo>
                  <a:pt x="20574" y="1834273"/>
                </a:lnTo>
                <a:lnTo>
                  <a:pt x="2746081" y="74762"/>
                </a:lnTo>
                <a:lnTo>
                  <a:pt x="2763212" y="40973"/>
                </a:lnTo>
                <a:close/>
              </a:path>
              <a:path w="2827020" h="1834514">
                <a:moveTo>
                  <a:pt x="2824508" y="4444"/>
                </a:moveTo>
                <a:lnTo>
                  <a:pt x="2784729" y="4444"/>
                </a:lnTo>
                <a:lnTo>
                  <a:pt x="2805430" y="36449"/>
                </a:lnTo>
                <a:lnTo>
                  <a:pt x="2746081" y="74762"/>
                </a:lnTo>
                <a:lnTo>
                  <a:pt x="2718181" y="129793"/>
                </a:lnTo>
                <a:lnTo>
                  <a:pt x="2716133" y="137106"/>
                </a:lnTo>
                <a:lnTo>
                  <a:pt x="2717038" y="144383"/>
                </a:lnTo>
                <a:lnTo>
                  <a:pt x="2720609" y="150778"/>
                </a:lnTo>
                <a:lnTo>
                  <a:pt x="2726563" y="155447"/>
                </a:lnTo>
                <a:lnTo>
                  <a:pt x="2733855" y="157495"/>
                </a:lnTo>
                <a:lnTo>
                  <a:pt x="2741088" y="156591"/>
                </a:lnTo>
                <a:lnTo>
                  <a:pt x="2747440" y="153019"/>
                </a:lnTo>
                <a:lnTo>
                  <a:pt x="2752090" y="147065"/>
                </a:lnTo>
                <a:lnTo>
                  <a:pt x="2824508" y="4444"/>
                </a:lnTo>
                <a:close/>
              </a:path>
              <a:path w="2827020" h="1834514">
                <a:moveTo>
                  <a:pt x="2789493" y="11810"/>
                </a:moveTo>
                <a:lnTo>
                  <a:pt x="2777997" y="11810"/>
                </a:lnTo>
                <a:lnTo>
                  <a:pt x="2795905" y="39496"/>
                </a:lnTo>
                <a:lnTo>
                  <a:pt x="2763212" y="40973"/>
                </a:lnTo>
                <a:lnTo>
                  <a:pt x="2746081" y="74762"/>
                </a:lnTo>
                <a:lnTo>
                  <a:pt x="2805430" y="36449"/>
                </a:lnTo>
                <a:lnTo>
                  <a:pt x="2789493" y="11810"/>
                </a:lnTo>
                <a:close/>
              </a:path>
              <a:path w="2827020" h="1834514">
                <a:moveTo>
                  <a:pt x="2826766" y="0"/>
                </a:moveTo>
                <a:lnTo>
                  <a:pt x="2661919" y="7365"/>
                </a:lnTo>
                <a:lnTo>
                  <a:pt x="2643759" y="27304"/>
                </a:lnTo>
                <a:lnTo>
                  <a:pt x="2645606" y="34661"/>
                </a:lnTo>
                <a:lnTo>
                  <a:pt x="2649966" y="40528"/>
                </a:lnTo>
                <a:lnTo>
                  <a:pt x="2656206" y="44324"/>
                </a:lnTo>
                <a:lnTo>
                  <a:pt x="2663697" y="45465"/>
                </a:lnTo>
                <a:lnTo>
                  <a:pt x="2725512" y="42675"/>
                </a:lnTo>
                <a:lnTo>
                  <a:pt x="2784729" y="4444"/>
                </a:lnTo>
                <a:lnTo>
                  <a:pt x="2824508" y="4444"/>
                </a:lnTo>
                <a:lnTo>
                  <a:pt x="2826766" y="0"/>
                </a:lnTo>
                <a:close/>
              </a:path>
              <a:path w="2827020" h="1834514">
                <a:moveTo>
                  <a:pt x="2784729" y="4444"/>
                </a:moveTo>
                <a:lnTo>
                  <a:pt x="2725512" y="42675"/>
                </a:lnTo>
                <a:lnTo>
                  <a:pt x="2763212" y="40973"/>
                </a:lnTo>
                <a:lnTo>
                  <a:pt x="2777997" y="11810"/>
                </a:lnTo>
                <a:lnTo>
                  <a:pt x="2789493" y="11810"/>
                </a:lnTo>
                <a:lnTo>
                  <a:pt x="2784729" y="4444"/>
                </a:lnTo>
                <a:close/>
              </a:path>
              <a:path w="2827020" h="1834514">
                <a:moveTo>
                  <a:pt x="2777997" y="11810"/>
                </a:moveTo>
                <a:lnTo>
                  <a:pt x="2763212" y="40973"/>
                </a:lnTo>
                <a:lnTo>
                  <a:pt x="2795905" y="39496"/>
                </a:lnTo>
                <a:lnTo>
                  <a:pt x="2777997" y="1181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4528" y="4403978"/>
            <a:ext cx="3593465" cy="1950085"/>
          </a:xfrm>
          <a:custGeom>
            <a:avLst/>
            <a:gdLst/>
            <a:ahLst/>
            <a:cxnLst/>
            <a:rect l="l" t="t" r="r" b="b"/>
            <a:pathLst>
              <a:path w="3593465" h="1950085">
                <a:moveTo>
                  <a:pt x="3488987" y="40166"/>
                </a:moveTo>
                <a:lnTo>
                  <a:pt x="0" y="1916061"/>
                </a:lnTo>
                <a:lnTo>
                  <a:pt x="18034" y="1949615"/>
                </a:lnTo>
                <a:lnTo>
                  <a:pt x="3507106" y="73773"/>
                </a:lnTo>
                <a:lnTo>
                  <a:pt x="3526849" y="41510"/>
                </a:lnTo>
                <a:lnTo>
                  <a:pt x="3488987" y="40166"/>
                </a:lnTo>
                <a:close/>
              </a:path>
              <a:path w="3593465" h="1950085">
                <a:moveTo>
                  <a:pt x="3592843" y="6731"/>
                </a:moveTo>
                <a:lnTo>
                  <a:pt x="3551174" y="6731"/>
                </a:lnTo>
                <a:lnTo>
                  <a:pt x="3569207" y="40386"/>
                </a:lnTo>
                <a:lnTo>
                  <a:pt x="3507106" y="73773"/>
                </a:lnTo>
                <a:lnTo>
                  <a:pt x="3474847" y="126492"/>
                </a:lnTo>
                <a:lnTo>
                  <a:pt x="3472211" y="133615"/>
                </a:lnTo>
                <a:lnTo>
                  <a:pt x="3472529" y="140906"/>
                </a:lnTo>
                <a:lnTo>
                  <a:pt x="3475561" y="147530"/>
                </a:lnTo>
                <a:lnTo>
                  <a:pt x="3481070" y="152654"/>
                </a:lnTo>
                <a:lnTo>
                  <a:pt x="3488195" y="155235"/>
                </a:lnTo>
                <a:lnTo>
                  <a:pt x="3495500" y="154924"/>
                </a:lnTo>
                <a:lnTo>
                  <a:pt x="3502161" y="151921"/>
                </a:lnTo>
                <a:lnTo>
                  <a:pt x="3507359" y="146431"/>
                </a:lnTo>
                <a:lnTo>
                  <a:pt x="3592843" y="6731"/>
                </a:lnTo>
                <a:close/>
              </a:path>
              <a:path w="3593465" h="1950085">
                <a:moveTo>
                  <a:pt x="3526849" y="41510"/>
                </a:moveTo>
                <a:lnTo>
                  <a:pt x="3507106" y="73773"/>
                </a:lnTo>
                <a:lnTo>
                  <a:pt x="3564956" y="42672"/>
                </a:lnTo>
                <a:lnTo>
                  <a:pt x="3559555" y="42672"/>
                </a:lnTo>
                <a:lnTo>
                  <a:pt x="3526849" y="41510"/>
                </a:lnTo>
                <a:close/>
              </a:path>
              <a:path w="3593465" h="1950085">
                <a:moveTo>
                  <a:pt x="3543935" y="13589"/>
                </a:moveTo>
                <a:lnTo>
                  <a:pt x="3526849" y="41510"/>
                </a:lnTo>
                <a:lnTo>
                  <a:pt x="3559555" y="42672"/>
                </a:lnTo>
                <a:lnTo>
                  <a:pt x="3543935" y="13589"/>
                </a:lnTo>
                <a:close/>
              </a:path>
              <a:path w="3593465" h="1950085">
                <a:moveTo>
                  <a:pt x="3554848" y="13589"/>
                </a:moveTo>
                <a:lnTo>
                  <a:pt x="3543935" y="13589"/>
                </a:lnTo>
                <a:lnTo>
                  <a:pt x="3559555" y="42672"/>
                </a:lnTo>
                <a:lnTo>
                  <a:pt x="3564956" y="42672"/>
                </a:lnTo>
                <a:lnTo>
                  <a:pt x="3569207" y="40386"/>
                </a:lnTo>
                <a:lnTo>
                  <a:pt x="3554848" y="13589"/>
                </a:lnTo>
                <a:close/>
              </a:path>
              <a:path w="3593465" h="1950085">
                <a:moveTo>
                  <a:pt x="3551174" y="6731"/>
                </a:moveTo>
                <a:lnTo>
                  <a:pt x="3488987" y="40166"/>
                </a:lnTo>
                <a:lnTo>
                  <a:pt x="3526849" y="41510"/>
                </a:lnTo>
                <a:lnTo>
                  <a:pt x="3543935" y="13589"/>
                </a:lnTo>
                <a:lnTo>
                  <a:pt x="3554848" y="13589"/>
                </a:lnTo>
                <a:lnTo>
                  <a:pt x="3551174" y="6731"/>
                </a:lnTo>
                <a:close/>
              </a:path>
              <a:path w="3593465" h="1950085">
                <a:moveTo>
                  <a:pt x="3428619" y="0"/>
                </a:moveTo>
                <a:lnTo>
                  <a:pt x="3421131" y="1214"/>
                </a:lnTo>
                <a:lnTo>
                  <a:pt x="3414918" y="5048"/>
                </a:lnTo>
                <a:lnTo>
                  <a:pt x="3410634" y="10929"/>
                </a:lnTo>
                <a:lnTo>
                  <a:pt x="3408934" y="18288"/>
                </a:lnTo>
                <a:lnTo>
                  <a:pt x="3410148" y="25757"/>
                </a:lnTo>
                <a:lnTo>
                  <a:pt x="3413982" y="31940"/>
                </a:lnTo>
                <a:lnTo>
                  <a:pt x="3419863" y="36218"/>
                </a:lnTo>
                <a:lnTo>
                  <a:pt x="3427222" y="37973"/>
                </a:lnTo>
                <a:lnTo>
                  <a:pt x="3488987" y="40166"/>
                </a:lnTo>
                <a:lnTo>
                  <a:pt x="3551174" y="6731"/>
                </a:lnTo>
                <a:lnTo>
                  <a:pt x="3592843" y="6731"/>
                </a:lnTo>
                <a:lnTo>
                  <a:pt x="3593465" y="5715"/>
                </a:lnTo>
                <a:lnTo>
                  <a:pt x="342861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5798" y="4391914"/>
            <a:ext cx="4316095" cy="1962785"/>
          </a:xfrm>
          <a:custGeom>
            <a:avLst/>
            <a:gdLst/>
            <a:ahLst/>
            <a:cxnLst/>
            <a:rect l="l" t="t" r="r" b="b"/>
            <a:pathLst>
              <a:path w="4316095" h="1962785">
                <a:moveTo>
                  <a:pt x="4208898" y="44557"/>
                </a:moveTo>
                <a:lnTo>
                  <a:pt x="0" y="1927517"/>
                </a:lnTo>
                <a:lnTo>
                  <a:pt x="15493" y="1962289"/>
                </a:lnTo>
                <a:lnTo>
                  <a:pt x="4224514" y="79356"/>
                </a:lnTo>
                <a:lnTo>
                  <a:pt x="4246561" y="48593"/>
                </a:lnTo>
                <a:lnTo>
                  <a:pt x="4208898" y="44557"/>
                </a:lnTo>
                <a:close/>
              </a:path>
              <a:path w="4316095" h="1962785">
                <a:moveTo>
                  <a:pt x="4296849" y="15748"/>
                </a:moveTo>
                <a:lnTo>
                  <a:pt x="4273296" y="15748"/>
                </a:lnTo>
                <a:lnTo>
                  <a:pt x="4288917" y="50546"/>
                </a:lnTo>
                <a:lnTo>
                  <a:pt x="4224514" y="79356"/>
                </a:lnTo>
                <a:lnTo>
                  <a:pt x="4188459" y="129667"/>
                </a:lnTo>
                <a:lnTo>
                  <a:pt x="4185368" y="136546"/>
                </a:lnTo>
                <a:lnTo>
                  <a:pt x="4185158" y="143843"/>
                </a:lnTo>
                <a:lnTo>
                  <a:pt x="4187709" y="150687"/>
                </a:lnTo>
                <a:lnTo>
                  <a:pt x="4192904" y="156210"/>
                </a:lnTo>
                <a:lnTo>
                  <a:pt x="4199784" y="159301"/>
                </a:lnTo>
                <a:lnTo>
                  <a:pt x="4207081" y="159512"/>
                </a:lnTo>
                <a:lnTo>
                  <a:pt x="4213925" y="156960"/>
                </a:lnTo>
                <a:lnTo>
                  <a:pt x="4219448" y="151765"/>
                </a:lnTo>
                <a:lnTo>
                  <a:pt x="4315586" y="17780"/>
                </a:lnTo>
                <a:lnTo>
                  <a:pt x="4296849" y="15748"/>
                </a:lnTo>
                <a:close/>
              </a:path>
              <a:path w="4316095" h="1962785">
                <a:moveTo>
                  <a:pt x="4246561" y="48593"/>
                </a:moveTo>
                <a:lnTo>
                  <a:pt x="4224514" y="79356"/>
                </a:lnTo>
                <a:lnTo>
                  <a:pt x="4285510" y="52069"/>
                </a:lnTo>
                <a:lnTo>
                  <a:pt x="4279010" y="52069"/>
                </a:lnTo>
                <a:lnTo>
                  <a:pt x="4246561" y="48593"/>
                </a:lnTo>
                <a:close/>
              </a:path>
              <a:path w="4316095" h="1962785">
                <a:moveTo>
                  <a:pt x="4265549" y="22098"/>
                </a:moveTo>
                <a:lnTo>
                  <a:pt x="4246561" y="48593"/>
                </a:lnTo>
                <a:lnTo>
                  <a:pt x="4279010" y="52069"/>
                </a:lnTo>
                <a:lnTo>
                  <a:pt x="4265549" y="22098"/>
                </a:lnTo>
                <a:close/>
              </a:path>
              <a:path w="4316095" h="1962785">
                <a:moveTo>
                  <a:pt x="4276146" y="22098"/>
                </a:moveTo>
                <a:lnTo>
                  <a:pt x="4265549" y="22098"/>
                </a:lnTo>
                <a:lnTo>
                  <a:pt x="4279010" y="52069"/>
                </a:lnTo>
                <a:lnTo>
                  <a:pt x="4285510" y="52069"/>
                </a:lnTo>
                <a:lnTo>
                  <a:pt x="4288917" y="50546"/>
                </a:lnTo>
                <a:lnTo>
                  <a:pt x="4276146" y="22098"/>
                </a:lnTo>
                <a:close/>
              </a:path>
              <a:path w="4316095" h="1962785">
                <a:moveTo>
                  <a:pt x="4273296" y="15748"/>
                </a:moveTo>
                <a:lnTo>
                  <a:pt x="4208898" y="44557"/>
                </a:lnTo>
                <a:lnTo>
                  <a:pt x="4246561" y="48593"/>
                </a:lnTo>
                <a:lnTo>
                  <a:pt x="4265549" y="22098"/>
                </a:lnTo>
                <a:lnTo>
                  <a:pt x="4276146" y="22098"/>
                </a:lnTo>
                <a:lnTo>
                  <a:pt x="4273296" y="15748"/>
                </a:lnTo>
                <a:close/>
              </a:path>
              <a:path w="4316095" h="1962785">
                <a:moveTo>
                  <a:pt x="4151629" y="0"/>
                </a:moveTo>
                <a:lnTo>
                  <a:pt x="4144049" y="746"/>
                </a:lnTo>
                <a:lnTo>
                  <a:pt x="4137564" y="4159"/>
                </a:lnTo>
                <a:lnTo>
                  <a:pt x="4132841" y="9715"/>
                </a:lnTo>
                <a:lnTo>
                  <a:pt x="4130548" y="16891"/>
                </a:lnTo>
                <a:lnTo>
                  <a:pt x="4131240" y="24471"/>
                </a:lnTo>
                <a:lnTo>
                  <a:pt x="4134659" y="30956"/>
                </a:lnTo>
                <a:lnTo>
                  <a:pt x="4140245" y="35679"/>
                </a:lnTo>
                <a:lnTo>
                  <a:pt x="4147439" y="37973"/>
                </a:lnTo>
                <a:lnTo>
                  <a:pt x="4208898" y="44557"/>
                </a:lnTo>
                <a:lnTo>
                  <a:pt x="4273296" y="15748"/>
                </a:lnTo>
                <a:lnTo>
                  <a:pt x="4296849" y="15748"/>
                </a:lnTo>
                <a:lnTo>
                  <a:pt x="415162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113134" y="6434734"/>
            <a:ext cx="1689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67189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Local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Response Normalization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950" y="1763394"/>
            <a:ext cx="9406890" cy="12611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ReLUs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20" dirty="0">
                <a:latin typeface="Calibri"/>
                <a:cs typeface="Calibri"/>
              </a:rPr>
              <a:t>require </a:t>
            </a:r>
            <a:r>
              <a:rPr sz="2800" spc="-10" dirty="0">
                <a:latin typeface="Calibri"/>
                <a:cs typeface="Calibri"/>
              </a:rPr>
              <a:t>input </a:t>
            </a:r>
            <a:r>
              <a:rPr sz="2800" spc="-15" dirty="0">
                <a:latin typeface="Calibri"/>
                <a:cs typeface="Calibri"/>
              </a:rPr>
              <a:t>normalization </a:t>
            </a:r>
            <a:r>
              <a:rPr sz="2800" spc="-20" dirty="0">
                <a:latin typeface="Calibri"/>
                <a:cs typeface="Calibri"/>
              </a:rPr>
              <a:t>to prevent </a:t>
            </a:r>
            <a:r>
              <a:rPr sz="2800" spc="-5" dirty="0">
                <a:latin typeface="Calibri"/>
                <a:cs typeface="Calibri"/>
              </a:rPr>
              <a:t>them </a:t>
            </a:r>
            <a:r>
              <a:rPr sz="2800" spc="-20" dirty="0">
                <a:latin typeface="Calibri"/>
                <a:cs typeface="Calibri"/>
              </a:rPr>
              <a:t>from  </a:t>
            </a:r>
            <a:r>
              <a:rPr sz="2800" spc="-15" dirty="0">
                <a:latin typeface="Calibri"/>
                <a:cs typeface="Calibri"/>
              </a:rPr>
              <a:t>saturating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45" dirty="0">
                <a:latin typeface="Calibri"/>
                <a:cs typeface="Calibri"/>
              </a:rPr>
              <a:t>However, </a:t>
            </a:r>
            <a:r>
              <a:rPr sz="2800" spc="-10" dirty="0">
                <a:latin typeface="Calibri"/>
                <a:cs typeface="Calibri"/>
              </a:rPr>
              <a:t>Local Response Normalization aids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generalization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1829" y="3997833"/>
            <a:ext cx="3492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5" dirty="0">
                <a:latin typeface="Cambria Math"/>
                <a:cs typeface="Cambria Math"/>
              </a:rPr>
              <a:t>𝑥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225" dirty="0">
                <a:latin typeface="Cambria Math"/>
                <a:cs typeface="Cambria Math"/>
              </a:rPr>
              <a:t>𝑦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6382" y="3741801"/>
            <a:ext cx="277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𝑏</a:t>
            </a: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5665" y="3997833"/>
            <a:ext cx="3511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40" dirty="0">
                <a:latin typeface="Cambria Math"/>
                <a:cs typeface="Cambria Math"/>
              </a:rPr>
              <a:t>𝑥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225" dirty="0">
                <a:latin typeface="Cambria Math"/>
                <a:cs typeface="Cambria Math"/>
              </a:rPr>
              <a:t>𝑦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8550" y="3853053"/>
            <a:ext cx="1066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525" algn="l"/>
                <a:tab pos="904240" algn="l"/>
              </a:tabLst>
            </a:pP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50" dirty="0">
                <a:latin typeface="Cambria Math"/>
                <a:cs typeface="Cambria Math"/>
              </a:rPr>
              <a:t>𝑎</a:t>
            </a:r>
            <a:r>
              <a:rPr sz="2625" spc="270" baseline="28571" dirty="0">
                <a:latin typeface="Cambria Math"/>
                <a:cs typeface="Cambria Math"/>
              </a:rPr>
              <a:t>𝑖</a:t>
            </a:r>
            <a:r>
              <a:rPr sz="2625" baseline="28571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/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64278" y="3423284"/>
            <a:ext cx="3721100" cy="1322070"/>
          </a:xfrm>
          <a:custGeom>
            <a:avLst/>
            <a:gdLst/>
            <a:ahLst/>
            <a:cxnLst/>
            <a:rect l="l" t="t" r="r" b="b"/>
            <a:pathLst>
              <a:path w="3721100" h="1322070">
                <a:moveTo>
                  <a:pt x="3540760" y="0"/>
                </a:moveTo>
                <a:lnTo>
                  <a:pt x="3529203" y="9651"/>
                </a:lnTo>
                <a:lnTo>
                  <a:pt x="3553809" y="47732"/>
                </a:lnTo>
                <a:lnTo>
                  <a:pt x="3576447" y="89459"/>
                </a:lnTo>
                <a:lnTo>
                  <a:pt x="3597116" y="134842"/>
                </a:lnTo>
                <a:lnTo>
                  <a:pt x="3615817" y="183886"/>
                </a:lnTo>
                <a:lnTo>
                  <a:pt x="3632549" y="236599"/>
                </a:lnTo>
                <a:lnTo>
                  <a:pt x="3647313" y="292988"/>
                </a:lnTo>
                <a:lnTo>
                  <a:pt x="3658244" y="343203"/>
                </a:lnTo>
                <a:lnTo>
                  <a:pt x="3667520" y="394135"/>
                </a:lnTo>
                <a:lnTo>
                  <a:pt x="3675134" y="445787"/>
                </a:lnTo>
                <a:lnTo>
                  <a:pt x="3681080" y="498161"/>
                </a:lnTo>
                <a:lnTo>
                  <a:pt x="3685351" y="551259"/>
                </a:lnTo>
                <a:lnTo>
                  <a:pt x="3687941" y="605084"/>
                </a:lnTo>
                <a:lnTo>
                  <a:pt x="3688839" y="659764"/>
                </a:lnTo>
                <a:lnTo>
                  <a:pt x="3687994" y="712807"/>
                </a:lnTo>
                <a:lnTo>
                  <a:pt x="3685454" y="765636"/>
                </a:lnTo>
                <a:lnTo>
                  <a:pt x="3681224" y="818128"/>
                </a:lnTo>
                <a:lnTo>
                  <a:pt x="3675305" y="870284"/>
                </a:lnTo>
                <a:lnTo>
                  <a:pt x="3667700" y="922107"/>
                </a:lnTo>
                <a:lnTo>
                  <a:pt x="3658410" y="973599"/>
                </a:lnTo>
                <a:lnTo>
                  <a:pt x="3647440" y="1024763"/>
                </a:lnTo>
                <a:lnTo>
                  <a:pt x="3632622" y="1082325"/>
                </a:lnTo>
                <a:lnTo>
                  <a:pt x="3615854" y="1136010"/>
                </a:lnTo>
                <a:lnTo>
                  <a:pt x="3597132" y="1185814"/>
                </a:lnTo>
                <a:lnTo>
                  <a:pt x="3576451" y="1231735"/>
                </a:lnTo>
                <a:lnTo>
                  <a:pt x="3553809" y="1273768"/>
                </a:lnTo>
                <a:lnTo>
                  <a:pt x="3529203" y="1311909"/>
                </a:lnTo>
                <a:lnTo>
                  <a:pt x="3540760" y="1321689"/>
                </a:lnTo>
                <a:lnTo>
                  <a:pt x="3567091" y="1284224"/>
                </a:lnTo>
                <a:lnTo>
                  <a:pt x="3591607" y="1242699"/>
                </a:lnTo>
                <a:lnTo>
                  <a:pt x="3614308" y="1197117"/>
                </a:lnTo>
                <a:lnTo>
                  <a:pt x="3635200" y="1147482"/>
                </a:lnTo>
                <a:lnTo>
                  <a:pt x="3654286" y="1093797"/>
                </a:lnTo>
                <a:lnTo>
                  <a:pt x="3671570" y="1036065"/>
                </a:lnTo>
                <a:lnTo>
                  <a:pt x="3683047" y="990976"/>
                </a:lnTo>
                <a:lnTo>
                  <a:pt x="3693001" y="945336"/>
                </a:lnTo>
                <a:lnTo>
                  <a:pt x="3701430" y="899142"/>
                </a:lnTo>
                <a:lnTo>
                  <a:pt x="3708336" y="852392"/>
                </a:lnTo>
                <a:lnTo>
                  <a:pt x="3713718" y="805082"/>
                </a:lnTo>
                <a:lnTo>
                  <a:pt x="3717575" y="757209"/>
                </a:lnTo>
                <a:lnTo>
                  <a:pt x="3719909" y="708771"/>
                </a:lnTo>
                <a:lnTo>
                  <a:pt x="3720716" y="659638"/>
                </a:lnTo>
                <a:lnTo>
                  <a:pt x="3719909" y="609693"/>
                </a:lnTo>
                <a:lnTo>
                  <a:pt x="3717575" y="560441"/>
                </a:lnTo>
                <a:lnTo>
                  <a:pt x="3713718" y="512007"/>
                </a:lnTo>
                <a:lnTo>
                  <a:pt x="3708336" y="464391"/>
                </a:lnTo>
                <a:lnTo>
                  <a:pt x="3701430" y="417590"/>
                </a:lnTo>
                <a:lnTo>
                  <a:pt x="3693001" y="371603"/>
                </a:lnTo>
                <a:lnTo>
                  <a:pt x="3683047" y="326429"/>
                </a:lnTo>
                <a:lnTo>
                  <a:pt x="3671570" y="282066"/>
                </a:lnTo>
                <a:lnTo>
                  <a:pt x="3654286" y="225392"/>
                </a:lnTo>
                <a:lnTo>
                  <a:pt x="3635200" y="172588"/>
                </a:lnTo>
                <a:lnTo>
                  <a:pt x="3614308" y="123650"/>
                </a:lnTo>
                <a:lnTo>
                  <a:pt x="3591607" y="78575"/>
                </a:lnTo>
                <a:lnTo>
                  <a:pt x="3567091" y="37359"/>
                </a:lnTo>
                <a:lnTo>
                  <a:pt x="3540760" y="0"/>
                </a:lnTo>
                <a:close/>
              </a:path>
              <a:path w="3721100" h="1322070">
                <a:moveTo>
                  <a:pt x="179959" y="0"/>
                </a:moveTo>
                <a:lnTo>
                  <a:pt x="153627" y="37359"/>
                </a:lnTo>
                <a:lnTo>
                  <a:pt x="129116" y="78575"/>
                </a:lnTo>
                <a:lnTo>
                  <a:pt x="106425" y="123650"/>
                </a:lnTo>
                <a:lnTo>
                  <a:pt x="85555" y="172588"/>
                </a:lnTo>
                <a:lnTo>
                  <a:pt x="66505" y="225392"/>
                </a:lnTo>
                <a:lnTo>
                  <a:pt x="49275" y="282066"/>
                </a:lnTo>
                <a:lnTo>
                  <a:pt x="37756" y="326429"/>
                </a:lnTo>
                <a:lnTo>
                  <a:pt x="27771" y="371603"/>
                </a:lnTo>
                <a:lnTo>
                  <a:pt x="19319" y="417590"/>
                </a:lnTo>
                <a:lnTo>
                  <a:pt x="12398" y="464391"/>
                </a:lnTo>
                <a:lnTo>
                  <a:pt x="7007" y="512007"/>
                </a:lnTo>
                <a:lnTo>
                  <a:pt x="3145" y="560441"/>
                </a:lnTo>
                <a:lnTo>
                  <a:pt x="809" y="609693"/>
                </a:lnTo>
                <a:lnTo>
                  <a:pt x="0" y="659764"/>
                </a:lnTo>
                <a:lnTo>
                  <a:pt x="809" y="708771"/>
                </a:lnTo>
                <a:lnTo>
                  <a:pt x="3145" y="757209"/>
                </a:lnTo>
                <a:lnTo>
                  <a:pt x="7007" y="805082"/>
                </a:lnTo>
                <a:lnTo>
                  <a:pt x="12398" y="852392"/>
                </a:lnTo>
                <a:lnTo>
                  <a:pt x="19319" y="899142"/>
                </a:lnTo>
                <a:lnTo>
                  <a:pt x="27771" y="945336"/>
                </a:lnTo>
                <a:lnTo>
                  <a:pt x="37756" y="990976"/>
                </a:lnTo>
                <a:lnTo>
                  <a:pt x="49275" y="1036065"/>
                </a:lnTo>
                <a:lnTo>
                  <a:pt x="66505" y="1093797"/>
                </a:lnTo>
                <a:lnTo>
                  <a:pt x="85555" y="1147482"/>
                </a:lnTo>
                <a:lnTo>
                  <a:pt x="106425" y="1197117"/>
                </a:lnTo>
                <a:lnTo>
                  <a:pt x="129116" y="1242699"/>
                </a:lnTo>
                <a:lnTo>
                  <a:pt x="153627" y="1284224"/>
                </a:lnTo>
                <a:lnTo>
                  <a:pt x="179959" y="1321689"/>
                </a:lnTo>
                <a:lnTo>
                  <a:pt x="191643" y="1311909"/>
                </a:lnTo>
                <a:lnTo>
                  <a:pt x="166982" y="1273768"/>
                </a:lnTo>
                <a:lnTo>
                  <a:pt x="144304" y="1231735"/>
                </a:lnTo>
                <a:lnTo>
                  <a:pt x="123602" y="1185814"/>
                </a:lnTo>
                <a:lnTo>
                  <a:pt x="104869" y="1136010"/>
                </a:lnTo>
                <a:lnTo>
                  <a:pt x="88096" y="1082325"/>
                </a:lnTo>
                <a:lnTo>
                  <a:pt x="73279" y="1024763"/>
                </a:lnTo>
                <a:lnTo>
                  <a:pt x="62308" y="973599"/>
                </a:lnTo>
                <a:lnTo>
                  <a:pt x="53018" y="922107"/>
                </a:lnTo>
                <a:lnTo>
                  <a:pt x="45413" y="870284"/>
                </a:lnTo>
                <a:lnTo>
                  <a:pt x="39494" y="818128"/>
                </a:lnTo>
                <a:lnTo>
                  <a:pt x="35264" y="765636"/>
                </a:lnTo>
                <a:lnTo>
                  <a:pt x="32724" y="712807"/>
                </a:lnTo>
                <a:lnTo>
                  <a:pt x="31876" y="659638"/>
                </a:lnTo>
                <a:lnTo>
                  <a:pt x="32818" y="605084"/>
                </a:lnTo>
                <a:lnTo>
                  <a:pt x="35425" y="551259"/>
                </a:lnTo>
                <a:lnTo>
                  <a:pt x="39701" y="498161"/>
                </a:lnTo>
                <a:lnTo>
                  <a:pt x="45647" y="445787"/>
                </a:lnTo>
                <a:lnTo>
                  <a:pt x="53267" y="394135"/>
                </a:lnTo>
                <a:lnTo>
                  <a:pt x="62561" y="343203"/>
                </a:lnTo>
                <a:lnTo>
                  <a:pt x="73533" y="292988"/>
                </a:lnTo>
                <a:lnTo>
                  <a:pt x="88243" y="236599"/>
                </a:lnTo>
                <a:lnTo>
                  <a:pt x="104944" y="183886"/>
                </a:lnTo>
                <a:lnTo>
                  <a:pt x="123634" y="134842"/>
                </a:lnTo>
                <a:lnTo>
                  <a:pt x="144314" y="89459"/>
                </a:lnTo>
                <a:lnTo>
                  <a:pt x="166983" y="47732"/>
                </a:lnTo>
                <a:lnTo>
                  <a:pt x="191643" y="9651"/>
                </a:lnTo>
                <a:lnTo>
                  <a:pt x="179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54015" y="3853053"/>
            <a:ext cx="748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𝑘 +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𝛼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1335" y="3853053"/>
            <a:ext cx="429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25" dirty="0">
                <a:latin typeface="Cambria Math"/>
                <a:cs typeface="Cambria Math"/>
              </a:rPr>
              <a:t>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73139" y="4393438"/>
            <a:ext cx="750570" cy="367030"/>
          </a:xfrm>
          <a:custGeom>
            <a:avLst/>
            <a:gdLst/>
            <a:ahLst/>
            <a:cxnLst/>
            <a:rect l="l" t="t" r="r" b="b"/>
            <a:pathLst>
              <a:path w="750570" h="367029">
                <a:moveTo>
                  <a:pt x="671194" y="0"/>
                </a:moveTo>
                <a:lnTo>
                  <a:pt x="667765" y="8636"/>
                </a:lnTo>
                <a:lnTo>
                  <a:pt x="681460" y="19752"/>
                </a:lnTo>
                <a:lnTo>
                  <a:pt x="693594" y="34226"/>
                </a:lnTo>
                <a:lnTo>
                  <a:pt x="713231" y="73151"/>
                </a:lnTo>
                <a:lnTo>
                  <a:pt x="725630" y="123539"/>
                </a:lnTo>
                <a:lnTo>
                  <a:pt x="729741" y="183642"/>
                </a:lnTo>
                <a:lnTo>
                  <a:pt x="728718" y="214360"/>
                </a:lnTo>
                <a:lnTo>
                  <a:pt x="720526" y="269224"/>
                </a:lnTo>
                <a:lnTo>
                  <a:pt x="704306" y="314654"/>
                </a:lnTo>
                <a:lnTo>
                  <a:pt x="681533" y="347126"/>
                </a:lnTo>
                <a:lnTo>
                  <a:pt x="667765" y="358267"/>
                </a:lnTo>
                <a:lnTo>
                  <a:pt x="671194" y="367030"/>
                </a:lnTo>
                <a:lnTo>
                  <a:pt x="703865" y="340852"/>
                </a:lnTo>
                <a:lnTo>
                  <a:pt x="729106" y="298957"/>
                </a:lnTo>
                <a:lnTo>
                  <a:pt x="745220" y="245173"/>
                </a:lnTo>
                <a:lnTo>
                  <a:pt x="750569" y="183387"/>
                </a:lnTo>
                <a:lnTo>
                  <a:pt x="749234" y="151310"/>
                </a:lnTo>
                <a:lnTo>
                  <a:pt x="738514" y="93537"/>
                </a:lnTo>
                <a:lnTo>
                  <a:pt x="717415" y="45077"/>
                </a:lnTo>
                <a:lnTo>
                  <a:pt x="688459" y="11168"/>
                </a:lnTo>
                <a:lnTo>
                  <a:pt x="671194" y="0"/>
                </a:lnTo>
                <a:close/>
              </a:path>
              <a:path w="750570" h="367029">
                <a:moveTo>
                  <a:pt x="79247" y="0"/>
                </a:moveTo>
                <a:lnTo>
                  <a:pt x="46640" y="26193"/>
                </a:lnTo>
                <a:lnTo>
                  <a:pt x="21462" y="67818"/>
                </a:lnTo>
                <a:lnTo>
                  <a:pt x="5349" y="121364"/>
                </a:lnTo>
                <a:lnTo>
                  <a:pt x="0" y="183387"/>
                </a:lnTo>
                <a:lnTo>
                  <a:pt x="1335" y="215268"/>
                </a:lnTo>
                <a:lnTo>
                  <a:pt x="12055" y="273077"/>
                </a:lnTo>
                <a:lnTo>
                  <a:pt x="33135" y="321863"/>
                </a:lnTo>
                <a:lnTo>
                  <a:pt x="62003" y="355911"/>
                </a:lnTo>
                <a:lnTo>
                  <a:pt x="79247" y="367030"/>
                </a:lnTo>
                <a:lnTo>
                  <a:pt x="82803" y="358267"/>
                </a:lnTo>
                <a:lnTo>
                  <a:pt x="69018" y="347126"/>
                </a:lnTo>
                <a:lnTo>
                  <a:pt x="56816" y="332581"/>
                </a:lnTo>
                <a:lnTo>
                  <a:pt x="37210" y="293369"/>
                </a:lnTo>
                <a:lnTo>
                  <a:pt x="24923" y="242887"/>
                </a:lnTo>
                <a:lnTo>
                  <a:pt x="20827" y="183642"/>
                </a:lnTo>
                <a:lnTo>
                  <a:pt x="21853" y="152376"/>
                </a:lnTo>
                <a:lnTo>
                  <a:pt x="30097" y="97131"/>
                </a:lnTo>
                <a:lnTo>
                  <a:pt x="46388" y="52034"/>
                </a:lnTo>
                <a:lnTo>
                  <a:pt x="69109" y="19752"/>
                </a:lnTo>
                <a:lnTo>
                  <a:pt x="82803" y="8636"/>
                </a:lnTo>
                <a:lnTo>
                  <a:pt x="79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4441" y="4577334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27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2630" y="4275201"/>
            <a:ext cx="1701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5" dirty="0">
                <a:latin typeface="Cambria Math"/>
                <a:cs typeface="Cambria Math"/>
              </a:rPr>
              <a:t>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16600" y="4405960"/>
            <a:ext cx="141986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114" dirty="0">
                <a:latin typeface="Cambria Math"/>
                <a:cs typeface="Cambria Math"/>
              </a:rPr>
              <a:t>𝑗=max</a:t>
            </a:r>
            <a:r>
              <a:rPr sz="1750" spc="415" dirty="0">
                <a:latin typeface="Cambria Math"/>
                <a:cs typeface="Cambria Math"/>
              </a:rPr>
              <a:t> </a:t>
            </a:r>
            <a:r>
              <a:rPr sz="1750" spc="35" dirty="0">
                <a:latin typeface="Cambria Math"/>
                <a:cs typeface="Cambria Math"/>
              </a:rPr>
              <a:t>0,𝑖−</a:t>
            </a:r>
            <a:r>
              <a:rPr sz="2625" spc="52" baseline="-28571" dirty="0">
                <a:latin typeface="Cambria Math"/>
                <a:cs typeface="Cambria Math"/>
              </a:rPr>
              <a:t>2</a:t>
            </a:r>
            <a:endParaRPr sz="2625" baseline="-28571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51575" y="3404361"/>
            <a:ext cx="1085850" cy="367030"/>
          </a:xfrm>
          <a:custGeom>
            <a:avLst/>
            <a:gdLst/>
            <a:ahLst/>
            <a:cxnLst/>
            <a:rect l="l" t="t" r="r" b="b"/>
            <a:pathLst>
              <a:path w="1085850" h="367029">
                <a:moveTo>
                  <a:pt x="1006475" y="0"/>
                </a:moveTo>
                <a:lnTo>
                  <a:pt x="1003046" y="8636"/>
                </a:lnTo>
                <a:lnTo>
                  <a:pt x="1016740" y="19752"/>
                </a:lnTo>
                <a:lnTo>
                  <a:pt x="1028874" y="34226"/>
                </a:lnTo>
                <a:lnTo>
                  <a:pt x="1048511" y="73151"/>
                </a:lnTo>
                <a:lnTo>
                  <a:pt x="1060910" y="123539"/>
                </a:lnTo>
                <a:lnTo>
                  <a:pt x="1065022" y="183641"/>
                </a:lnTo>
                <a:lnTo>
                  <a:pt x="1063998" y="214360"/>
                </a:lnTo>
                <a:lnTo>
                  <a:pt x="1055806" y="269224"/>
                </a:lnTo>
                <a:lnTo>
                  <a:pt x="1039586" y="314654"/>
                </a:lnTo>
                <a:lnTo>
                  <a:pt x="1016813" y="347126"/>
                </a:lnTo>
                <a:lnTo>
                  <a:pt x="1003046" y="358267"/>
                </a:lnTo>
                <a:lnTo>
                  <a:pt x="1006475" y="367030"/>
                </a:lnTo>
                <a:lnTo>
                  <a:pt x="1039145" y="340852"/>
                </a:lnTo>
                <a:lnTo>
                  <a:pt x="1064386" y="298957"/>
                </a:lnTo>
                <a:lnTo>
                  <a:pt x="1080500" y="245173"/>
                </a:lnTo>
                <a:lnTo>
                  <a:pt x="1085850" y="183387"/>
                </a:lnTo>
                <a:lnTo>
                  <a:pt x="1084514" y="151310"/>
                </a:lnTo>
                <a:lnTo>
                  <a:pt x="1073794" y="93537"/>
                </a:lnTo>
                <a:lnTo>
                  <a:pt x="1052695" y="45077"/>
                </a:lnTo>
                <a:lnTo>
                  <a:pt x="1023739" y="11168"/>
                </a:lnTo>
                <a:lnTo>
                  <a:pt x="1006475" y="0"/>
                </a:lnTo>
                <a:close/>
              </a:path>
              <a:path w="1085850" h="367029">
                <a:moveTo>
                  <a:pt x="79248" y="0"/>
                </a:moveTo>
                <a:lnTo>
                  <a:pt x="46640" y="26193"/>
                </a:lnTo>
                <a:lnTo>
                  <a:pt x="21462" y="67817"/>
                </a:lnTo>
                <a:lnTo>
                  <a:pt x="5349" y="121364"/>
                </a:lnTo>
                <a:lnTo>
                  <a:pt x="0" y="183387"/>
                </a:lnTo>
                <a:lnTo>
                  <a:pt x="1335" y="215268"/>
                </a:lnTo>
                <a:lnTo>
                  <a:pt x="12055" y="273077"/>
                </a:lnTo>
                <a:lnTo>
                  <a:pt x="33135" y="321863"/>
                </a:lnTo>
                <a:lnTo>
                  <a:pt x="62003" y="355911"/>
                </a:lnTo>
                <a:lnTo>
                  <a:pt x="79248" y="367030"/>
                </a:lnTo>
                <a:lnTo>
                  <a:pt x="82803" y="358267"/>
                </a:lnTo>
                <a:lnTo>
                  <a:pt x="69018" y="347126"/>
                </a:lnTo>
                <a:lnTo>
                  <a:pt x="56816" y="332581"/>
                </a:lnTo>
                <a:lnTo>
                  <a:pt x="37211" y="293369"/>
                </a:lnTo>
                <a:lnTo>
                  <a:pt x="24860" y="242887"/>
                </a:lnTo>
                <a:lnTo>
                  <a:pt x="20700" y="183641"/>
                </a:lnTo>
                <a:lnTo>
                  <a:pt x="21746" y="152376"/>
                </a:lnTo>
                <a:lnTo>
                  <a:pt x="30077" y="97131"/>
                </a:lnTo>
                <a:lnTo>
                  <a:pt x="46388" y="52034"/>
                </a:lnTo>
                <a:lnTo>
                  <a:pt x="69109" y="19752"/>
                </a:lnTo>
                <a:lnTo>
                  <a:pt x="82803" y="8636"/>
                </a:lnTo>
                <a:lnTo>
                  <a:pt x="79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9681" y="3588258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>
                <a:moveTo>
                  <a:pt x="0" y="0"/>
                </a:moveTo>
                <a:lnTo>
                  <a:pt x="147827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02884" y="3417189"/>
            <a:ext cx="145542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10" dirty="0">
                <a:latin typeface="Cambria Math"/>
                <a:cs typeface="Cambria Math"/>
              </a:rPr>
              <a:t>min</a:t>
            </a:r>
            <a:r>
              <a:rPr sz="1750" spc="415" dirty="0">
                <a:latin typeface="Cambria Math"/>
                <a:cs typeface="Cambria Math"/>
              </a:rPr>
              <a:t> </a:t>
            </a:r>
            <a:r>
              <a:rPr sz="1750" spc="35" dirty="0">
                <a:latin typeface="Cambria Math"/>
                <a:cs typeface="Cambria Math"/>
              </a:rPr>
              <a:t>𝑁−1,𝑖+</a:t>
            </a:r>
            <a:r>
              <a:rPr sz="2625" spc="52" baseline="33333" dirty="0">
                <a:latin typeface="Cambria Math"/>
                <a:cs typeface="Cambria Math"/>
              </a:rPr>
              <a:t>𝑛</a:t>
            </a:r>
            <a:endParaRPr sz="2625" baseline="33333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7014" y="352844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82382" y="3898519"/>
            <a:ext cx="734695" cy="368300"/>
          </a:xfrm>
          <a:custGeom>
            <a:avLst/>
            <a:gdLst/>
            <a:ahLst/>
            <a:cxnLst/>
            <a:rect l="l" t="t" r="r" b="b"/>
            <a:pathLst>
              <a:path w="734695" h="368300">
                <a:moveTo>
                  <a:pt x="637413" y="0"/>
                </a:moveTo>
                <a:lnTo>
                  <a:pt x="633730" y="12191"/>
                </a:lnTo>
                <a:lnTo>
                  <a:pt x="650636" y="20954"/>
                </a:lnTo>
                <a:lnTo>
                  <a:pt x="665352" y="33718"/>
                </a:lnTo>
                <a:lnTo>
                  <a:pt x="688213" y="71246"/>
                </a:lnTo>
                <a:lnTo>
                  <a:pt x="702103" y="122285"/>
                </a:lnTo>
                <a:lnTo>
                  <a:pt x="706755" y="184276"/>
                </a:lnTo>
                <a:lnTo>
                  <a:pt x="705590" y="216540"/>
                </a:lnTo>
                <a:lnTo>
                  <a:pt x="696307" y="272877"/>
                </a:lnTo>
                <a:lnTo>
                  <a:pt x="677878" y="317690"/>
                </a:lnTo>
                <a:lnTo>
                  <a:pt x="650636" y="347217"/>
                </a:lnTo>
                <a:lnTo>
                  <a:pt x="633730" y="355980"/>
                </a:lnTo>
                <a:lnTo>
                  <a:pt x="637413" y="368172"/>
                </a:lnTo>
                <a:lnTo>
                  <a:pt x="678561" y="346265"/>
                </a:lnTo>
                <a:lnTo>
                  <a:pt x="709041" y="304926"/>
                </a:lnTo>
                <a:lnTo>
                  <a:pt x="727900" y="249189"/>
                </a:lnTo>
                <a:lnTo>
                  <a:pt x="734187" y="184022"/>
                </a:lnTo>
                <a:lnTo>
                  <a:pt x="732615" y="150328"/>
                </a:lnTo>
                <a:lnTo>
                  <a:pt x="720042" y="89939"/>
                </a:lnTo>
                <a:lnTo>
                  <a:pt x="695134" y="40147"/>
                </a:lnTo>
                <a:lnTo>
                  <a:pt x="659320" y="8524"/>
                </a:lnTo>
                <a:lnTo>
                  <a:pt x="637413" y="0"/>
                </a:lnTo>
                <a:close/>
              </a:path>
              <a:path w="734695" h="368300">
                <a:moveTo>
                  <a:pt x="96774" y="0"/>
                </a:moveTo>
                <a:lnTo>
                  <a:pt x="55689" y="21907"/>
                </a:lnTo>
                <a:lnTo>
                  <a:pt x="25273" y="63245"/>
                </a:lnTo>
                <a:lnTo>
                  <a:pt x="6302" y="118967"/>
                </a:lnTo>
                <a:lnTo>
                  <a:pt x="0" y="184022"/>
                </a:lnTo>
                <a:lnTo>
                  <a:pt x="1573" y="217791"/>
                </a:lnTo>
                <a:lnTo>
                  <a:pt x="14198" y="278231"/>
                </a:lnTo>
                <a:lnTo>
                  <a:pt x="39159" y="328025"/>
                </a:lnTo>
                <a:lnTo>
                  <a:pt x="74886" y="359648"/>
                </a:lnTo>
                <a:lnTo>
                  <a:pt x="96774" y="368172"/>
                </a:lnTo>
                <a:lnTo>
                  <a:pt x="100457" y="355980"/>
                </a:lnTo>
                <a:lnTo>
                  <a:pt x="83550" y="347217"/>
                </a:lnTo>
                <a:lnTo>
                  <a:pt x="68834" y="334454"/>
                </a:lnTo>
                <a:lnTo>
                  <a:pt x="45974" y="296925"/>
                </a:lnTo>
                <a:lnTo>
                  <a:pt x="32083" y="246078"/>
                </a:lnTo>
                <a:lnTo>
                  <a:pt x="27432" y="184276"/>
                </a:lnTo>
                <a:lnTo>
                  <a:pt x="28596" y="151917"/>
                </a:lnTo>
                <a:lnTo>
                  <a:pt x="37879" y="95390"/>
                </a:lnTo>
                <a:lnTo>
                  <a:pt x="56308" y="50482"/>
                </a:lnTo>
                <a:lnTo>
                  <a:pt x="83550" y="20954"/>
                </a:lnTo>
                <a:lnTo>
                  <a:pt x="100457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650226" y="4010025"/>
            <a:ext cx="3511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40" dirty="0">
                <a:latin typeface="Cambria Math"/>
                <a:cs typeface="Cambria Math"/>
              </a:rPr>
              <a:t>𝑥</a:t>
            </a:r>
            <a:r>
              <a:rPr sz="1750" dirty="0">
                <a:latin typeface="Cambria Math"/>
                <a:cs typeface="Cambria Math"/>
              </a:rPr>
              <a:t>,</a:t>
            </a:r>
            <a:r>
              <a:rPr sz="1750" spc="225" dirty="0">
                <a:latin typeface="Cambria Math"/>
                <a:cs typeface="Cambria Math"/>
              </a:rPr>
              <a:t>𝑦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81061" y="3696080"/>
            <a:ext cx="31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7" baseline="-28935" dirty="0">
                <a:latin typeface="Cambria Math"/>
                <a:cs typeface="Cambria Math"/>
              </a:rPr>
              <a:t>𝑎</a:t>
            </a:r>
            <a:r>
              <a:rPr sz="1750" spc="530" dirty="0">
                <a:latin typeface="Cambria Math"/>
                <a:cs typeface="Cambria Math"/>
              </a:rPr>
              <a:t>𝑗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31809" y="3693033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96045" y="3238880"/>
            <a:ext cx="1784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5" dirty="0">
                <a:latin typeface="Cambria Math"/>
                <a:cs typeface="Cambria Math"/>
              </a:rPr>
              <a:t>𝛽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3950" y="4740402"/>
            <a:ext cx="3670935" cy="1165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325"/>
              </a:lnSpc>
              <a:spcBef>
                <a:spcPts val="9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Improvement: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ts val="2810"/>
              </a:lnSpc>
              <a:buFont typeface="Wingdings 2"/>
              <a:buChar char="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top-1 error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1.4%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ts val="2845"/>
              </a:lnSpc>
              <a:buFont typeface="Wingdings 2"/>
              <a:buChar char="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top-5 error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1.2%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6367" y="3202685"/>
            <a:ext cx="2960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Activity of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neuron </a:t>
            </a:r>
            <a:r>
              <a:rPr sz="1800" spc="-5" dirty="0">
                <a:latin typeface="Calibri"/>
                <a:cs typeface="Calibri"/>
              </a:rPr>
              <a:t>by applying  </a:t>
            </a:r>
            <a:r>
              <a:rPr sz="1800" spc="-15" dirty="0">
                <a:latin typeface="Calibri"/>
                <a:cs typeface="Calibri"/>
              </a:rPr>
              <a:t>kernel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10" dirty="0">
                <a:latin typeface="Calibri"/>
                <a:cs typeface="Calibri"/>
              </a:rPr>
              <a:t>at </a:t>
            </a:r>
            <a:r>
              <a:rPr sz="1800" spc="-5" dirty="0">
                <a:latin typeface="Calibri"/>
                <a:cs typeface="Calibri"/>
              </a:rPr>
              <a:t>position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(x,y)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93313" y="3498596"/>
            <a:ext cx="643255" cy="332105"/>
          </a:xfrm>
          <a:custGeom>
            <a:avLst/>
            <a:gdLst/>
            <a:ahLst/>
            <a:cxnLst/>
            <a:rect l="l" t="t" r="r" b="b"/>
            <a:pathLst>
              <a:path w="643254" h="332104">
                <a:moveTo>
                  <a:pt x="570642" y="306463"/>
                </a:moveTo>
                <a:lnTo>
                  <a:pt x="557911" y="331596"/>
                </a:lnTo>
                <a:lnTo>
                  <a:pt x="643127" y="332104"/>
                </a:lnTo>
                <a:lnTo>
                  <a:pt x="628330" y="312165"/>
                </a:lnTo>
                <a:lnTo>
                  <a:pt x="581913" y="312165"/>
                </a:lnTo>
                <a:lnTo>
                  <a:pt x="570642" y="306463"/>
                </a:lnTo>
                <a:close/>
              </a:path>
              <a:path w="643254" h="332104">
                <a:moveTo>
                  <a:pt x="579599" y="288779"/>
                </a:moveTo>
                <a:lnTo>
                  <a:pt x="570642" y="306463"/>
                </a:lnTo>
                <a:lnTo>
                  <a:pt x="581913" y="312165"/>
                </a:lnTo>
                <a:lnTo>
                  <a:pt x="590931" y="294512"/>
                </a:lnTo>
                <a:lnTo>
                  <a:pt x="579599" y="288779"/>
                </a:lnTo>
                <a:close/>
              </a:path>
              <a:path w="643254" h="332104">
                <a:moveTo>
                  <a:pt x="592327" y="263651"/>
                </a:moveTo>
                <a:lnTo>
                  <a:pt x="579599" y="288779"/>
                </a:lnTo>
                <a:lnTo>
                  <a:pt x="590931" y="294512"/>
                </a:lnTo>
                <a:lnTo>
                  <a:pt x="581913" y="312165"/>
                </a:lnTo>
                <a:lnTo>
                  <a:pt x="628330" y="312165"/>
                </a:lnTo>
                <a:lnTo>
                  <a:pt x="592327" y="263651"/>
                </a:lnTo>
                <a:close/>
              </a:path>
              <a:path w="643254" h="332104">
                <a:moveTo>
                  <a:pt x="8889" y="0"/>
                </a:moveTo>
                <a:lnTo>
                  <a:pt x="0" y="17779"/>
                </a:lnTo>
                <a:lnTo>
                  <a:pt x="570642" y="306463"/>
                </a:lnTo>
                <a:lnTo>
                  <a:pt x="579599" y="288779"/>
                </a:lnTo>
                <a:lnTo>
                  <a:pt x="888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50863" y="5599887"/>
            <a:ext cx="3194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sum </a:t>
            </a:r>
            <a:r>
              <a:rPr sz="1800" dirty="0">
                <a:latin typeface="Calibri"/>
                <a:cs typeface="Calibri"/>
              </a:rPr>
              <a:t>runs </a:t>
            </a:r>
            <a:r>
              <a:rPr sz="1800" spc="-10" dirty="0">
                <a:latin typeface="Calibri"/>
                <a:cs typeface="Calibri"/>
              </a:rPr>
              <a:t>over </a:t>
            </a:r>
            <a:r>
              <a:rPr sz="1800" dirty="0">
                <a:latin typeface="Calibri"/>
                <a:cs typeface="Calibri"/>
              </a:rPr>
              <a:t>n </a:t>
            </a:r>
            <a:r>
              <a:rPr sz="1800" spc="-5" dirty="0">
                <a:latin typeface="Calibri"/>
                <a:cs typeface="Calibri"/>
              </a:rPr>
              <a:t>“adjacent”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kernel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maps </a:t>
            </a:r>
            <a:r>
              <a:rPr sz="1800" spc="-10" dirty="0">
                <a:latin typeface="Calibri"/>
                <a:cs typeface="Calibri"/>
              </a:rPr>
              <a:t>at </a:t>
            </a:r>
            <a:r>
              <a:rPr sz="1800" dirty="0">
                <a:latin typeface="Calibri"/>
                <a:cs typeface="Calibri"/>
              </a:rPr>
              <a:t>the same </a:t>
            </a:r>
            <a:r>
              <a:rPr sz="1800" spc="-5" dirty="0">
                <a:latin typeface="Calibri"/>
                <a:cs typeface="Calibri"/>
              </a:rPr>
              <a:t>spatial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position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07630" y="4775453"/>
            <a:ext cx="592455" cy="812165"/>
          </a:xfrm>
          <a:custGeom>
            <a:avLst/>
            <a:gdLst/>
            <a:ahLst/>
            <a:cxnLst/>
            <a:rect l="l" t="t" r="r" b="b"/>
            <a:pathLst>
              <a:path w="592454" h="812164">
                <a:moveTo>
                  <a:pt x="52785" y="55868"/>
                </a:moveTo>
                <a:lnTo>
                  <a:pt x="36657" y="67549"/>
                </a:lnTo>
                <a:lnTo>
                  <a:pt x="576199" y="811784"/>
                </a:lnTo>
                <a:lnTo>
                  <a:pt x="592201" y="800227"/>
                </a:lnTo>
                <a:lnTo>
                  <a:pt x="52785" y="55868"/>
                </a:lnTo>
                <a:close/>
              </a:path>
              <a:path w="592454" h="812164">
                <a:moveTo>
                  <a:pt x="0" y="0"/>
                </a:moveTo>
                <a:lnTo>
                  <a:pt x="13843" y="84074"/>
                </a:lnTo>
                <a:lnTo>
                  <a:pt x="36657" y="67549"/>
                </a:lnTo>
                <a:lnTo>
                  <a:pt x="29210" y="57277"/>
                </a:lnTo>
                <a:lnTo>
                  <a:pt x="45339" y="45593"/>
                </a:lnTo>
                <a:lnTo>
                  <a:pt x="66973" y="45593"/>
                </a:lnTo>
                <a:lnTo>
                  <a:pt x="75565" y="39370"/>
                </a:lnTo>
                <a:lnTo>
                  <a:pt x="0" y="0"/>
                </a:lnTo>
                <a:close/>
              </a:path>
              <a:path w="592454" h="812164">
                <a:moveTo>
                  <a:pt x="45339" y="45593"/>
                </a:moveTo>
                <a:lnTo>
                  <a:pt x="29210" y="57277"/>
                </a:lnTo>
                <a:lnTo>
                  <a:pt x="36657" y="67549"/>
                </a:lnTo>
                <a:lnTo>
                  <a:pt x="52785" y="55868"/>
                </a:lnTo>
                <a:lnTo>
                  <a:pt x="45339" y="45593"/>
                </a:lnTo>
                <a:close/>
              </a:path>
              <a:path w="592454" h="812164">
                <a:moveTo>
                  <a:pt x="66973" y="45593"/>
                </a:moveTo>
                <a:lnTo>
                  <a:pt x="45339" y="45593"/>
                </a:lnTo>
                <a:lnTo>
                  <a:pt x="52785" y="55868"/>
                </a:lnTo>
                <a:lnTo>
                  <a:pt x="66973" y="45593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20247" y="3424554"/>
            <a:ext cx="939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𝑘 =</a:t>
            </a:r>
            <a:r>
              <a:rPr sz="1800" spc="1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  <a:p>
            <a:pPr marL="6350" algn="ctr">
              <a:lnSpc>
                <a:spcPct val="100000"/>
              </a:lnSpc>
            </a:pPr>
            <a:r>
              <a:rPr sz="1800" dirty="0">
                <a:latin typeface="Cambria Math"/>
                <a:cs typeface="Cambria Math"/>
              </a:rPr>
              <a:t>𝑛 =</a:t>
            </a:r>
            <a:r>
              <a:rPr sz="1800" spc="13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Cambria Math"/>
                <a:cs typeface="Cambria Math"/>
              </a:rPr>
              <a:t>𝛼 =</a:t>
            </a:r>
            <a:r>
              <a:rPr sz="1800" spc="17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10</a:t>
            </a:r>
            <a:r>
              <a:rPr sz="1950" baseline="27777" dirty="0">
                <a:latin typeface="Cambria Math"/>
                <a:cs typeface="Cambria Math"/>
              </a:rPr>
              <a:t>−4</a:t>
            </a:r>
            <a:endParaRPr sz="1950" baseline="27777">
              <a:latin typeface="Cambria Math"/>
              <a:cs typeface="Cambria Math"/>
            </a:endParaRPr>
          </a:p>
          <a:p>
            <a:pPr marL="6350" algn="ctr">
              <a:lnSpc>
                <a:spcPct val="100000"/>
              </a:lnSpc>
            </a:pPr>
            <a:r>
              <a:rPr sz="1800" dirty="0">
                <a:latin typeface="Cambria Math"/>
                <a:cs typeface="Cambria Math"/>
              </a:rPr>
              <a:t>𝛽 =</a:t>
            </a:r>
            <a:r>
              <a:rPr sz="1800" spc="175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0.75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67189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Local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Response Normalization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2733" y="2281427"/>
            <a:ext cx="10368686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11095" y="6169558"/>
            <a:ext cx="2800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Local Response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1767" y="5508497"/>
            <a:ext cx="876935" cy="658495"/>
          </a:xfrm>
          <a:custGeom>
            <a:avLst/>
            <a:gdLst/>
            <a:ahLst/>
            <a:cxnLst/>
            <a:rect l="l" t="t" r="r" b="b"/>
            <a:pathLst>
              <a:path w="876935" h="658495">
                <a:moveTo>
                  <a:pt x="60733" y="45034"/>
                </a:moveTo>
                <a:lnTo>
                  <a:pt x="75644" y="79889"/>
                </a:lnTo>
                <a:lnTo>
                  <a:pt x="853694" y="657898"/>
                </a:lnTo>
                <a:lnTo>
                  <a:pt x="876427" y="627316"/>
                </a:lnTo>
                <a:lnTo>
                  <a:pt x="98328" y="49248"/>
                </a:lnTo>
                <a:lnTo>
                  <a:pt x="60733" y="45034"/>
                </a:lnTo>
                <a:close/>
              </a:path>
              <a:path w="876935" h="658495">
                <a:moveTo>
                  <a:pt x="0" y="0"/>
                </a:moveTo>
                <a:lnTo>
                  <a:pt x="64896" y="151663"/>
                </a:lnTo>
                <a:lnTo>
                  <a:pt x="69145" y="157895"/>
                </a:lnTo>
                <a:lnTo>
                  <a:pt x="75263" y="161861"/>
                </a:lnTo>
                <a:lnTo>
                  <a:pt x="82452" y="163236"/>
                </a:lnTo>
                <a:lnTo>
                  <a:pt x="89915" y="161696"/>
                </a:lnTo>
                <a:lnTo>
                  <a:pt x="96127" y="157408"/>
                </a:lnTo>
                <a:lnTo>
                  <a:pt x="100075" y="151276"/>
                </a:lnTo>
                <a:lnTo>
                  <a:pt x="101453" y="144104"/>
                </a:lnTo>
                <a:lnTo>
                  <a:pt x="99949" y="136702"/>
                </a:lnTo>
                <a:lnTo>
                  <a:pt x="75644" y="79889"/>
                </a:lnTo>
                <a:lnTo>
                  <a:pt x="19050" y="37845"/>
                </a:lnTo>
                <a:lnTo>
                  <a:pt x="41782" y="7238"/>
                </a:lnTo>
                <a:lnTo>
                  <a:pt x="65404" y="7238"/>
                </a:lnTo>
                <a:lnTo>
                  <a:pt x="0" y="0"/>
                </a:lnTo>
                <a:close/>
              </a:path>
              <a:path w="876935" h="658495">
                <a:moveTo>
                  <a:pt x="41782" y="7238"/>
                </a:moveTo>
                <a:lnTo>
                  <a:pt x="19050" y="37845"/>
                </a:lnTo>
                <a:lnTo>
                  <a:pt x="75644" y="79889"/>
                </a:lnTo>
                <a:lnTo>
                  <a:pt x="60733" y="45034"/>
                </a:lnTo>
                <a:lnTo>
                  <a:pt x="28320" y="41401"/>
                </a:lnTo>
                <a:lnTo>
                  <a:pt x="47878" y="14985"/>
                </a:lnTo>
                <a:lnTo>
                  <a:pt x="52210" y="14985"/>
                </a:lnTo>
                <a:lnTo>
                  <a:pt x="41782" y="7238"/>
                </a:lnTo>
                <a:close/>
              </a:path>
              <a:path w="876935" h="658495">
                <a:moveTo>
                  <a:pt x="65404" y="7238"/>
                </a:moveTo>
                <a:lnTo>
                  <a:pt x="41782" y="7238"/>
                </a:lnTo>
                <a:lnTo>
                  <a:pt x="98328" y="49248"/>
                </a:lnTo>
                <a:lnTo>
                  <a:pt x="159765" y="56133"/>
                </a:lnTo>
                <a:lnTo>
                  <a:pt x="167346" y="55441"/>
                </a:lnTo>
                <a:lnTo>
                  <a:pt x="173831" y="52022"/>
                </a:lnTo>
                <a:lnTo>
                  <a:pt x="178554" y="46436"/>
                </a:lnTo>
                <a:lnTo>
                  <a:pt x="180847" y="39242"/>
                </a:lnTo>
                <a:lnTo>
                  <a:pt x="180175" y="31734"/>
                </a:lnTo>
                <a:lnTo>
                  <a:pt x="176799" y="25272"/>
                </a:lnTo>
                <a:lnTo>
                  <a:pt x="171257" y="20526"/>
                </a:lnTo>
                <a:lnTo>
                  <a:pt x="164083" y="18160"/>
                </a:lnTo>
                <a:lnTo>
                  <a:pt x="65404" y="7238"/>
                </a:lnTo>
                <a:close/>
              </a:path>
              <a:path w="876935" h="658495">
                <a:moveTo>
                  <a:pt x="52210" y="14985"/>
                </a:moveTo>
                <a:lnTo>
                  <a:pt x="47878" y="14985"/>
                </a:lnTo>
                <a:lnTo>
                  <a:pt x="60733" y="45034"/>
                </a:lnTo>
                <a:lnTo>
                  <a:pt x="98328" y="49248"/>
                </a:lnTo>
                <a:lnTo>
                  <a:pt x="52210" y="14985"/>
                </a:lnTo>
                <a:close/>
              </a:path>
              <a:path w="876935" h="658495">
                <a:moveTo>
                  <a:pt x="47878" y="14985"/>
                </a:moveTo>
                <a:lnTo>
                  <a:pt x="28320" y="41401"/>
                </a:lnTo>
                <a:lnTo>
                  <a:pt x="60733" y="45034"/>
                </a:lnTo>
                <a:lnTo>
                  <a:pt x="47878" y="1498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1523" y="5290439"/>
            <a:ext cx="749935" cy="873125"/>
          </a:xfrm>
          <a:custGeom>
            <a:avLst/>
            <a:gdLst/>
            <a:ahLst/>
            <a:cxnLst/>
            <a:rect l="l" t="t" r="r" b="b"/>
            <a:pathLst>
              <a:path w="749935" h="873125">
                <a:moveTo>
                  <a:pt x="700711" y="57475"/>
                </a:moveTo>
                <a:lnTo>
                  <a:pt x="665084" y="69893"/>
                </a:lnTo>
                <a:lnTo>
                  <a:pt x="0" y="848067"/>
                </a:lnTo>
                <a:lnTo>
                  <a:pt x="28955" y="872832"/>
                </a:lnTo>
                <a:lnTo>
                  <a:pt x="693989" y="94718"/>
                </a:lnTo>
                <a:lnTo>
                  <a:pt x="700711" y="57475"/>
                </a:lnTo>
                <a:close/>
              </a:path>
              <a:path w="749935" h="873125">
                <a:moveTo>
                  <a:pt x="746849" y="16383"/>
                </a:moveTo>
                <a:lnTo>
                  <a:pt x="710818" y="16383"/>
                </a:lnTo>
                <a:lnTo>
                  <a:pt x="739775" y="41148"/>
                </a:lnTo>
                <a:lnTo>
                  <a:pt x="693989" y="94718"/>
                </a:lnTo>
                <a:lnTo>
                  <a:pt x="683005" y="155575"/>
                </a:lnTo>
                <a:lnTo>
                  <a:pt x="683136" y="163173"/>
                </a:lnTo>
                <a:lnTo>
                  <a:pt x="686053" y="169878"/>
                </a:lnTo>
                <a:lnTo>
                  <a:pt x="691257" y="174988"/>
                </a:lnTo>
                <a:lnTo>
                  <a:pt x="698246" y="177800"/>
                </a:lnTo>
                <a:lnTo>
                  <a:pt x="705844" y="177595"/>
                </a:lnTo>
                <a:lnTo>
                  <a:pt x="712549" y="174640"/>
                </a:lnTo>
                <a:lnTo>
                  <a:pt x="717659" y="169423"/>
                </a:lnTo>
                <a:lnTo>
                  <a:pt x="720471" y="162433"/>
                </a:lnTo>
                <a:lnTo>
                  <a:pt x="746849" y="16383"/>
                </a:lnTo>
                <a:close/>
              </a:path>
              <a:path w="749935" h="873125">
                <a:moveTo>
                  <a:pt x="721361" y="25400"/>
                </a:moveTo>
                <a:lnTo>
                  <a:pt x="706501" y="25400"/>
                </a:lnTo>
                <a:lnTo>
                  <a:pt x="731520" y="46736"/>
                </a:lnTo>
                <a:lnTo>
                  <a:pt x="700711" y="57475"/>
                </a:lnTo>
                <a:lnTo>
                  <a:pt x="693989" y="94718"/>
                </a:lnTo>
                <a:lnTo>
                  <a:pt x="739775" y="41148"/>
                </a:lnTo>
                <a:lnTo>
                  <a:pt x="721361" y="25400"/>
                </a:lnTo>
                <a:close/>
              </a:path>
              <a:path w="749935" h="873125">
                <a:moveTo>
                  <a:pt x="749808" y="0"/>
                </a:moveTo>
                <a:lnTo>
                  <a:pt x="594105" y="54356"/>
                </a:lnTo>
                <a:lnTo>
                  <a:pt x="587545" y="58199"/>
                </a:lnTo>
                <a:lnTo>
                  <a:pt x="583152" y="64055"/>
                </a:lnTo>
                <a:lnTo>
                  <a:pt x="581282" y="71125"/>
                </a:lnTo>
                <a:lnTo>
                  <a:pt x="582295" y="78613"/>
                </a:lnTo>
                <a:lnTo>
                  <a:pt x="586192" y="85117"/>
                </a:lnTo>
                <a:lnTo>
                  <a:pt x="592042" y="89503"/>
                </a:lnTo>
                <a:lnTo>
                  <a:pt x="599082" y="91364"/>
                </a:lnTo>
                <a:lnTo>
                  <a:pt x="606551" y="90297"/>
                </a:lnTo>
                <a:lnTo>
                  <a:pt x="665084" y="69893"/>
                </a:lnTo>
                <a:lnTo>
                  <a:pt x="710818" y="16383"/>
                </a:lnTo>
                <a:lnTo>
                  <a:pt x="746849" y="16383"/>
                </a:lnTo>
                <a:lnTo>
                  <a:pt x="749808" y="0"/>
                </a:lnTo>
                <a:close/>
              </a:path>
              <a:path w="749935" h="873125">
                <a:moveTo>
                  <a:pt x="710818" y="16383"/>
                </a:moveTo>
                <a:lnTo>
                  <a:pt x="665084" y="69893"/>
                </a:lnTo>
                <a:lnTo>
                  <a:pt x="700711" y="57475"/>
                </a:lnTo>
                <a:lnTo>
                  <a:pt x="706501" y="25400"/>
                </a:lnTo>
                <a:lnTo>
                  <a:pt x="721361" y="25400"/>
                </a:lnTo>
                <a:lnTo>
                  <a:pt x="710818" y="16383"/>
                </a:lnTo>
                <a:close/>
              </a:path>
              <a:path w="749935" h="873125">
                <a:moveTo>
                  <a:pt x="706501" y="25400"/>
                </a:moveTo>
                <a:lnTo>
                  <a:pt x="700711" y="57475"/>
                </a:lnTo>
                <a:lnTo>
                  <a:pt x="731520" y="46736"/>
                </a:lnTo>
                <a:lnTo>
                  <a:pt x="706501" y="254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4525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Overlapping</a:t>
            </a:r>
            <a:r>
              <a:rPr sz="4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Pooling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950" y="1796923"/>
            <a:ext cx="10034270" cy="31597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Pooling </a:t>
            </a:r>
            <a:r>
              <a:rPr sz="2800" spc="-30" dirty="0">
                <a:latin typeface="Calibri"/>
                <a:cs typeface="Calibri"/>
              </a:rPr>
              <a:t>layers </a:t>
            </a:r>
            <a:r>
              <a:rPr sz="2800" spc="-15" dirty="0">
                <a:latin typeface="Calibri"/>
                <a:cs typeface="Calibri"/>
              </a:rPr>
              <a:t>summarize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outputs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neighboring </a:t>
            </a:r>
            <a:r>
              <a:rPr sz="2800" spc="-15" dirty="0">
                <a:latin typeface="Calibri"/>
                <a:cs typeface="Calibri"/>
              </a:rPr>
              <a:t>neurons </a:t>
            </a:r>
            <a:r>
              <a:rPr sz="2800" spc="-5" dirty="0">
                <a:latin typeface="Calibri"/>
                <a:cs typeface="Calibri"/>
              </a:rPr>
              <a:t>in the  </a:t>
            </a:r>
            <a:r>
              <a:rPr sz="2800" spc="-10" dirty="0">
                <a:latin typeface="Calibri"/>
                <a:cs typeface="Calibri"/>
              </a:rPr>
              <a:t>same </a:t>
            </a:r>
            <a:r>
              <a:rPr sz="2800" spc="-20" dirty="0">
                <a:latin typeface="Calibri"/>
                <a:cs typeface="Calibri"/>
              </a:rPr>
              <a:t>kernel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map.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Overlapping pooling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s &lt;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z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 2"/>
              <a:buChar char="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Improvement </a:t>
            </a:r>
            <a:r>
              <a:rPr sz="2800" spc="-10" dirty="0">
                <a:latin typeface="Calibri"/>
                <a:cs typeface="Calibri"/>
              </a:rPr>
              <a:t>using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MaxPooling: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top-1 error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0.4%</a:t>
            </a:r>
            <a:endParaRPr sz="24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top-5 error </a:t>
            </a:r>
            <a:r>
              <a:rPr sz="2400" spc="-20" dirty="0">
                <a:latin typeface="Calibri"/>
                <a:cs typeface="Calibri"/>
              </a:rPr>
              <a:t>rates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0.3%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7355" y="2846832"/>
            <a:ext cx="5465063" cy="231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4525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Overlapping</a:t>
            </a:r>
            <a:r>
              <a:rPr sz="4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Pooling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2733" y="2281427"/>
            <a:ext cx="10368686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29173" y="6169558"/>
            <a:ext cx="1892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Overlapping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Pooling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2435" y="5390505"/>
            <a:ext cx="3318510" cy="779145"/>
          </a:xfrm>
          <a:custGeom>
            <a:avLst/>
            <a:gdLst/>
            <a:ahLst/>
            <a:cxnLst/>
            <a:rect l="l" t="t" r="r" b="b"/>
            <a:pathLst>
              <a:path w="3318510" h="779145">
                <a:moveTo>
                  <a:pt x="110014" y="56404"/>
                </a:moveTo>
                <a:lnTo>
                  <a:pt x="73981" y="68269"/>
                </a:lnTo>
                <a:lnTo>
                  <a:pt x="101937" y="93724"/>
                </a:lnTo>
                <a:lnTo>
                  <a:pt x="3310381" y="779015"/>
                </a:lnTo>
                <a:lnTo>
                  <a:pt x="3318255" y="741753"/>
                </a:lnTo>
                <a:lnTo>
                  <a:pt x="110014" y="56404"/>
                </a:lnTo>
                <a:close/>
              </a:path>
              <a:path w="3318510" h="779145">
                <a:moveTo>
                  <a:pt x="164256" y="0"/>
                </a:moveTo>
                <a:lnTo>
                  <a:pt x="156717" y="898"/>
                </a:lnTo>
                <a:lnTo>
                  <a:pt x="0" y="52460"/>
                </a:lnTo>
                <a:lnTo>
                  <a:pt x="122046" y="163458"/>
                </a:lnTo>
                <a:lnTo>
                  <a:pt x="128522" y="167368"/>
                </a:lnTo>
                <a:lnTo>
                  <a:pt x="135747" y="168443"/>
                </a:lnTo>
                <a:lnTo>
                  <a:pt x="142853" y="166709"/>
                </a:lnTo>
                <a:lnTo>
                  <a:pt x="101937" y="93724"/>
                </a:lnTo>
                <a:lnTo>
                  <a:pt x="33019" y="79003"/>
                </a:lnTo>
                <a:lnTo>
                  <a:pt x="41020" y="41665"/>
                </a:lnTo>
                <a:lnTo>
                  <a:pt x="154771" y="41665"/>
                </a:lnTo>
                <a:lnTo>
                  <a:pt x="168656" y="37093"/>
                </a:lnTo>
                <a:lnTo>
                  <a:pt x="175258" y="33343"/>
                </a:lnTo>
                <a:lnTo>
                  <a:pt x="179752" y="27568"/>
                </a:lnTo>
                <a:lnTo>
                  <a:pt x="181746" y="20556"/>
                </a:lnTo>
                <a:lnTo>
                  <a:pt x="180847" y="13090"/>
                </a:lnTo>
                <a:lnTo>
                  <a:pt x="177095" y="6488"/>
                </a:lnTo>
                <a:lnTo>
                  <a:pt x="171307" y="1994"/>
                </a:lnTo>
                <a:lnTo>
                  <a:pt x="164256" y="0"/>
                </a:lnTo>
                <a:close/>
              </a:path>
              <a:path w="3318510" h="779145">
                <a:moveTo>
                  <a:pt x="41020" y="41665"/>
                </a:moveTo>
                <a:lnTo>
                  <a:pt x="33019" y="79003"/>
                </a:lnTo>
                <a:lnTo>
                  <a:pt x="101937" y="93724"/>
                </a:lnTo>
                <a:lnTo>
                  <a:pt x="85212" y="78495"/>
                </a:lnTo>
                <a:lnTo>
                  <a:pt x="42925" y="78495"/>
                </a:lnTo>
                <a:lnTo>
                  <a:pt x="49783" y="46237"/>
                </a:lnTo>
                <a:lnTo>
                  <a:pt x="62423" y="46237"/>
                </a:lnTo>
                <a:lnTo>
                  <a:pt x="41020" y="41665"/>
                </a:lnTo>
                <a:close/>
              </a:path>
              <a:path w="3318510" h="779145">
                <a:moveTo>
                  <a:pt x="49783" y="46237"/>
                </a:moveTo>
                <a:lnTo>
                  <a:pt x="42925" y="78495"/>
                </a:lnTo>
                <a:lnTo>
                  <a:pt x="73981" y="68269"/>
                </a:lnTo>
                <a:lnTo>
                  <a:pt x="49783" y="46237"/>
                </a:lnTo>
                <a:close/>
              </a:path>
              <a:path w="3318510" h="779145">
                <a:moveTo>
                  <a:pt x="73981" y="68269"/>
                </a:moveTo>
                <a:lnTo>
                  <a:pt x="42925" y="78495"/>
                </a:lnTo>
                <a:lnTo>
                  <a:pt x="85212" y="78495"/>
                </a:lnTo>
                <a:lnTo>
                  <a:pt x="73981" y="68269"/>
                </a:lnTo>
                <a:close/>
              </a:path>
              <a:path w="3318510" h="779145">
                <a:moveTo>
                  <a:pt x="62423" y="46237"/>
                </a:moveTo>
                <a:lnTo>
                  <a:pt x="49783" y="46237"/>
                </a:lnTo>
                <a:lnTo>
                  <a:pt x="73981" y="68269"/>
                </a:lnTo>
                <a:lnTo>
                  <a:pt x="110014" y="56404"/>
                </a:lnTo>
                <a:lnTo>
                  <a:pt x="62423" y="46237"/>
                </a:lnTo>
                <a:close/>
              </a:path>
              <a:path w="3318510" h="779145">
                <a:moveTo>
                  <a:pt x="154771" y="41665"/>
                </a:moveTo>
                <a:lnTo>
                  <a:pt x="41020" y="41665"/>
                </a:lnTo>
                <a:lnTo>
                  <a:pt x="110014" y="56404"/>
                </a:lnTo>
                <a:lnTo>
                  <a:pt x="154771" y="4166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815" y="5500878"/>
            <a:ext cx="1046480" cy="667385"/>
          </a:xfrm>
          <a:custGeom>
            <a:avLst/>
            <a:gdLst/>
            <a:ahLst/>
            <a:cxnLst/>
            <a:rect l="l" t="t" r="r" b="b"/>
            <a:pathLst>
              <a:path w="1046479" h="667385">
                <a:moveTo>
                  <a:pt x="64059" y="40179"/>
                </a:moveTo>
                <a:lnTo>
                  <a:pt x="81543" y="73620"/>
                </a:lnTo>
                <a:lnTo>
                  <a:pt x="1026287" y="667143"/>
                </a:lnTo>
                <a:lnTo>
                  <a:pt x="1046480" y="634873"/>
                </a:lnTo>
                <a:lnTo>
                  <a:pt x="101817" y="41412"/>
                </a:lnTo>
                <a:lnTo>
                  <a:pt x="64059" y="40179"/>
                </a:lnTo>
                <a:close/>
              </a:path>
              <a:path w="1046479" h="667385">
                <a:moveTo>
                  <a:pt x="0" y="0"/>
                </a:moveTo>
                <a:lnTo>
                  <a:pt x="76454" y="146151"/>
                </a:lnTo>
                <a:lnTo>
                  <a:pt x="81250" y="152028"/>
                </a:lnTo>
                <a:lnTo>
                  <a:pt x="87677" y="155501"/>
                </a:lnTo>
                <a:lnTo>
                  <a:pt x="94938" y="156313"/>
                </a:lnTo>
                <a:lnTo>
                  <a:pt x="102235" y="154203"/>
                </a:lnTo>
                <a:lnTo>
                  <a:pt x="108092" y="149440"/>
                </a:lnTo>
                <a:lnTo>
                  <a:pt x="111569" y="143017"/>
                </a:lnTo>
                <a:lnTo>
                  <a:pt x="112379" y="135761"/>
                </a:lnTo>
                <a:lnTo>
                  <a:pt x="110236" y="128498"/>
                </a:lnTo>
                <a:lnTo>
                  <a:pt x="81543" y="73620"/>
                </a:lnTo>
                <a:lnTo>
                  <a:pt x="21971" y="36195"/>
                </a:lnTo>
                <a:lnTo>
                  <a:pt x="42163" y="3937"/>
                </a:lnTo>
                <a:lnTo>
                  <a:pt x="121765" y="3937"/>
                </a:lnTo>
                <a:lnTo>
                  <a:pt x="0" y="0"/>
                </a:lnTo>
                <a:close/>
              </a:path>
              <a:path w="1046479" h="667385">
                <a:moveTo>
                  <a:pt x="42163" y="3937"/>
                </a:moveTo>
                <a:lnTo>
                  <a:pt x="21971" y="36195"/>
                </a:lnTo>
                <a:lnTo>
                  <a:pt x="81543" y="73620"/>
                </a:lnTo>
                <a:lnTo>
                  <a:pt x="64059" y="40179"/>
                </a:lnTo>
                <a:lnTo>
                  <a:pt x="31496" y="39116"/>
                </a:lnTo>
                <a:lnTo>
                  <a:pt x="48895" y="11176"/>
                </a:lnTo>
                <a:lnTo>
                  <a:pt x="53686" y="11176"/>
                </a:lnTo>
                <a:lnTo>
                  <a:pt x="42163" y="3937"/>
                </a:lnTo>
                <a:close/>
              </a:path>
              <a:path w="1046479" h="667385">
                <a:moveTo>
                  <a:pt x="121765" y="3937"/>
                </a:moveTo>
                <a:lnTo>
                  <a:pt x="42163" y="3937"/>
                </a:lnTo>
                <a:lnTo>
                  <a:pt x="101817" y="41412"/>
                </a:lnTo>
                <a:lnTo>
                  <a:pt x="163702" y="43434"/>
                </a:lnTo>
                <a:lnTo>
                  <a:pt x="171172" y="42199"/>
                </a:lnTo>
                <a:lnTo>
                  <a:pt x="177355" y="38322"/>
                </a:lnTo>
                <a:lnTo>
                  <a:pt x="181633" y="32396"/>
                </a:lnTo>
                <a:lnTo>
                  <a:pt x="183387" y="25019"/>
                </a:lnTo>
                <a:lnTo>
                  <a:pt x="182100" y="17549"/>
                </a:lnTo>
                <a:lnTo>
                  <a:pt x="178228" y="11366"/>
                </a:lnTo>
                <a:lnTo>
                  <a:pt x="172333" y="7088"/>
                </a:lnTo>
                <a:lnTo>
                  <a:pt x="164973" y="5334"/>
                </a:lnTo>
                <a:lnTo>
                  <a:pt x="121765" y="3937"/>
                </a:lnTo>
                <a:close/>
              </a:path>
              <a:path w="1046479" h="667385">
                <a:moveTo>
                  <a:pt x="53686" y="11176"/>
                </a:moveTo>
                <a:lnTo>
                  <a:pt x="48895" y="11176"/>
                </a:lnTo>
                <a:lnTo>
                  <a:pt x="64059" y="40179"/>
                </a:lnTo>
                <a:lnTo>
                  <a:pt x="101817" y="41412"/>
                </a:lnTo>
                <a:lnTo>
                  <a:pt x="53686" y="11176"/>
                </a:lnTo>
                <a:close/>
              </a:path>
              <a:path w="1046479" h="667385">
                <a:moveTo>
                  <a:pt x="48895" y="11176"/>
                </a:moveTo>
                <a:lnTo>
                  <a:pt x="31496" y="39116"/>
                </a:lnTo>
                <a:lnTo>
                  <a:pt x="64059" y="40179"/>
                </a:lnTo>
                <a:lnTo>
                  <a:pt x="48895" y="1117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9515" y="5012435"/>
            <a:ext cx="2506980" cy="1156970"/>
          </a:xfrm>
          <a:custGeom>
            <a:avLst/>
            <a:gdLst/>
            <a:ahLst/>
            <a:cxnLst/>
            <a:rect l="l" t="t" r="r" b="b"/>
            <a:pathLst>
              <a:path w="2506979" h="1156970">
                <a:moveTo>
                  <a:pt x="2400105" y="44438"/>
                </a:moveTo>
                <a:lnTo>
                  <a:pt x="0" y="1121727"/>
                </a:lnTo>
                <a:lnTo>
                  <a:pt x="15494" y="1156487"/>
                </a:lnTo>
                <a:lnTo>
                  <a:pt x="2415682" y="79129"/>
                </a:lnTo>
                <a:lnTo>
                  <a:pt x="2437636" y="48459"/>
                </a:lnTo>
                <a:lnTo>
                  <a:pt x="2400105" y="44438"/>
                </a:lnTo>
                <a:close/>
              </a:path>
              <a:path w="2506979" h="1156970">
                <a:moveTo>
                  <a:pt x="2488763" y="15620"/>
                </a:moveTo>
                <a:lnTo>
                  <a:pt x="2464308" y="15620"/>
                </a:lnTo>
                <a:lnTo>
                  <a:pt x="2479929" y="50291"/>
                </a:lnTo>
                <a:lnTo>
                  <a:pt x="2415682" y="79129"/>
                </a:lnTo>
                <a:lnTo>
                  <a:pt x="2379599" y="129539"/>
                </a:lnTo>
                <a:lnTo>
                  <a:pt x="2376525" y="136419"/>
                </a:lnTo>
                <a:lnTo>
                  <a:pt x="2376344" y="143716"/>
                </a:lnTo>
                <a:lnTo>
                  <a:pt x="2378902" y="150560"/>
                </a:lnTo>
                <a:lnTo>
                  <a:pt x="2384043" y="156082"/>
                </a:lnTo>
                <a:lnTo>
                  <a:pt x="2390977" y="159174"/>
                </a:lnTo>
                <a:lnTo>
                  <a:pt x="2398267" y="159384"/>
                </a:lnTo>
                <a:lnTo>
                  <a:pt x="2405082" y="156833"/>
                </a:lnTo>
                <a:lnTo>
                  <a:pt x="2410587" y="151637"/>
                </a:lnTo>
                <a:lnTo>
                  <a:pt x="2506599" y="17525"/>
                </a:lnTo>
                <a:lnTo>
                  <a:pt x="2488763" y="15620"/>
                </a:lnTo>
                <a:close/>
              </a:path>
              <a:path w="2506979" h="1156970">
                <a:moveTo>
                  <a:pt x="2437636" y="48459"/>
                </a:moveTo>
                <a:lnTo>
                  <a:pt x="2415682" y="79129"/>
                </a:lnTo>
                <a:lnTo>
                  <a:pt x="2476250" y="51943"/>
                </a:lnTo>
                <a:lnTo>
                  <a:pt x="2470150" y="51943"/>
                </a:lnTo>
                <a:lnTo>
                  <a:pt x="2437636" y="48459"/>
                </a:lnTo>
                <a:close/>
              </a:path>
              <a:path w="2506979" h="1156970">
                <a:moveTo>
                  <a:pt x="2456688" y="21843"/>
                </a:moveTo>
                <a:lnTo>
                  <a:pt x="2437636" y="48459"/>
                </a:lnTo>
                <a:lnTo>
                  <a:pt x="2470150" y="51943"/>
                </a:lnTo>
                <a:lnTo>
                  <a:pt x="2456688" y="21843"/>
                </a:lnTo>
                <a:close/>
              </a:path>
              <a:path w="2506979" h="1156970">
                <a:moveTo>
                  <a:pt x="2467111" y="21843"/>
                </a:moveTo>
                <a:lnTo>
                  <a:pt x="2456688" y="21843"/>
                </a:lnTo>
                <a:lnTo>
                  <a:pt x="2470150" y="51943"/>
                </a:lnTo>
                <a:lnTo>
                  <a:pt x="2476250" y="51943"/>
                </a:lnTo>
                <a:lnTo>
                  <a:pt x="2479929" y="50291"/>
                </a:lnTo>
                <a:lnTo>
                  <a:pt x="2467111" y="21843"/>
                </a:lnTo>
                <a:close/>
              </a:path>
              <a:path w="2506979" h="1156970">
                <a:moveTo>
                  <a:pt x="2464308" y="15620"/>
                </a:moveTo>
                <a:lnTo>
                  <a:pt x="2400105" y="44438"/>
                </a:lnTo>
                <a:lnTo>
                  <a:pt x="2437636" y="48459"/>
                </a:lnTo>
                <a:lnTo>
                  <a:pt x="2456688" y="21843"/>
                </a:lnTo>
                <a:lnTo>
                  <a:pt x="2467111" y="21843"/>
                </a:lnTo>
                <a:lnTo>
                  <a:pt x="2464308" y="15620"/>
                </a:lnTo>
                <a:close/>
              </a:path>
              <a:path w="2506979" h="1156970">
                <a:moveTo>
                  <a:pt x="2342515" y="0"/>
                </a:moveTo>
                <a:lnTo>
                  <a:pt x="2335008" y="692"/>
                </a:lnTo>
                <a:lnTo>
                  <a:pt x="2328560" y="4111"/>
                </a:lnTo>
                <a:lnTo>
                  <a:pt x="2323851" y="9697"/>
                </a:lnTo>
                <a:lnTo>
                  <a:pt x="2321560" y="16890"/>
                </a:lnTo>
                <a:lnTo>
                  <a:pt x="2322308" y="24469"/>
                </a:lnTo>
                <a:lnTo>
                  <a:pt x="2325735" y="30940"/>
                </a:lnTo>
                <a:lnTo>
                  <a:pt x="2331329" y="35625"/>
                </a:lnTo>
                <a:lnTo>
                  <a:pt x="2338578" y="37845"/>
                </a:lnTo>
                <a:lnTo>
                  <a:pt x="2400105" y="44438"/>
                </a:lnTo>
                <a:lnTo>
                  <a:pt x="2464308" y="15620"/>
                </a:lnTo>
                <a:lnTo>
                  <a:pt x="2488763" y="15620"/>
                </a:lnTo>
                <a:lnTo>
                  <a:pt x="234251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4507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Overall</a:t>
            </a:r>
            <a:r>
              <a:rPr sz="4400" b="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Architecture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2733" y="2281427"/>
            <a:ext cx="10368686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5332" y="5638800"/>
            <a:ext cx="173990" cy="566420"/>
          </a:xfrm>
          <a:custGeom>
            <a:avLst/>
            <a:gdLst/>
            <a:ahLst/>
            <a:cxnLst/>
            <a:rect l="l" t="t" r="r" b="b"/>
            <a:pathLst>
              <a:path w="173989" h="566420">
                <a:moveTo>
                  <a:pt x="115824" y="144780"/>
                </a:moveTo>
                <a:lnTo>
                  <a:pt x="57912" y="144780"/>
                </a:lnTo>
                <a:lnTo>
                  <a:pt x="57912" y="566051"/>
                </a:lnTo>
                <a:lnTo>
                  <a:pt x="115824" y="566051"/>
                </a:lnTo>
                <a:lnTo>
                  <a:pt x="115824" y="144780"/>
                </a:lnTo>
                <a:close/>
              </a:path>
              <a:path w="173989" h="56642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7" y="144780"/>
                </a:lnTo>
                <a:lnTo>
                  <a:pt x="86868" y="0"/>
                </a:lnTo>
                <a:close/>
              </a:path>
              <a:path w="173989" h="566420">
                <a:moveTo>
                  <a:pt x="159257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80236" y="6224117"/>
            <a:ext cx="1944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96 </a:t>
            </a:r>
            <a:r>
              <a:rPr sz="1800" spc="-10" dirty="0">
                <a:latin typeface="Calibri"/>
                <a:cs typeface="Calibri"/>
              </a:rPr>
              <a:t>kernels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(11x11x3)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87140" y="1956816"/>
            <a:ext cx="173990" cy="621030"/>
          </a:xfrm>
          <a:custGeom>
            <a:avLst/>
            <a:gdLst/>
            <a:ahLst/>
            <a:cxnLst/>
            <a:rect l="l" t="t" r="r" b="b"/>
            <a:pathLst>
              <a:path w="173989" h="621030">
                <a:moveTo>
                  <a:pt x="57912" y="446786"/>
                </a:moveTo>
                <a:lnTo>
                  <a:pt x="0" y="446786"/>
                </a:lnTo>
                <a:lnTo>
                  <a:pt x="86868" y="620522"/>
                </a:lnTo>
                <a:lnTo>
                  <a:pt x="159258" y="475742"/>
                </a:lnTo>
                <a:lnTo>
                  <a:pt x="57912" y="475742"/>
                </a:lnTo>
                <a:lnTo>
                  <a:pt x="57912" y="446786"/>
                </a:lnTo>
                <a:close/>
              </a:path>
              <a:path w="173989" h="621030">
                <a:moveTo>
                  <a:pt x="115824" y="0"/>
                </a:moveTo>
                <a:lnTo>
                  <a:pt x="57912" y="0"/>
                </a:lnTo>
                <a:lnTo>
                  <a:pt x="57912" y="475742"/>
                </a:lnTo>
                <a:lnTo>
                  <a:pt x="115824" y="475742"/>
                </a:lnTo>
                <a:lnTo>
                  <a:pt x="115824" y="0"/>
                </a:lnTo>
                <a:close/>
              </a:path>
              <a:path w="173989" h="621030">
                <a:moveTo>
                  <a:pt x="173736" y="446786"/>
                </a:moveTo>
                <a:lnTo>
                  <a:pt x="115824" y="446786"/>
                </a:lnTo>
                <a:lnTo>
                  <a:pt x="115824" y="475742"/>
                </a:lnTo>
                <a:lnTo>
                  <a:pt x="159258" y="475742"/>
                </a:lnTo>
                <a:lnTo>
                  <a:pt x="173736" y="44678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2679" y="1602740"/>
            <a:ext cx="194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256 </a:t>
            </a:r>
            <a:r>
              <a:rPr sz="1800" spc="-10" dirty="0">
                <a:latin typeface="Calibri"/>
                <a:cs typeface="Calibri"/>
              </a:rPr>
              <a:t>kernels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(5x5x48)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96128" y="5585459"/>
            <a:ext cx="173990" cy="566420"/>
          </a:xfrm>
          <a:custGeom>
            <a:avLst/>
            <a:gdLst/>
            <a:ahLst/>
            <a:cxnLst/>
            <a:rect l="l" t="t" r="r" b="b"/>
            <a:pathLst>
              <a:path w="173989" h="566420">
                <a:moveTo>
                  <a:pt x="115824" y="144779"/>
                </a:moveTo>
                <a:lnTo>
                  <a:pt x="57912" y="144779"/>
                </a:lnTo>
                <a:lnTo>
                  <a:pt x="57912" y="566051"/>
                </a:lnTo>
                <a:lnTo>
                  <a:pt x="115824" y="566051"/>
                </a:lnTo>
                <a:lnTo>
                  <a:pt x="115824" y="144779"/>
                </a:lnTo>
                <a:close/>
              </a:path>
              <a:path w="173989" h="56642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6642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01921" y="6169558"/>
            <a:ext cx="20599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384 </a:t>
            </a:r>
            <a:r>
              <a:rPr sz="1800" spc="-10" dirty="0">
                <a:latin typeface="Calibri"/>
                <a:cs typeface="Calibri"/>
              </a:rPr>
              <a:t>kernels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(3x3x256)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0607" y="1956816"/>
            <a:ext cx="173990" cy="621030"/>
          </a:xfrm>
          <a:custGeom>
            <a:avLst/>
            <a:gdLst/>
            <a:ahLst/>
            <a:cxnLst/>
            <a:rect l="l" t="t" r="r" b="b"/>
            <a:pathLst>
              <a:path w="173990" h="621030">
                <a:moveTo>
                  <a:pt x="57912" y="446786"/>
                </a:moveTo>
                <a:lnTo>
                  <a:pt x="0" y="446786"/>
                </a:lnTo>
                <a:lnTo>
                  <a:pt x="86868" y="620522"/>
                </a:lnTo>
                <a:lnTo>
                  <a:pt x="159258" y="475742"/>
                </a:lnTo>
                <a:lnTo>
                  <a:pt x="57912" y="475742"/>
                </a:lnTo>
                <a:lnTo>
                  <a:pt x="57912" y="446786"/>
                </a:lnTo>
                <a:close/>
              </a:path>
              <a:path w="173990" h="621030">
                <a:moveTo>
                  <a:pt x="115824" y="0"/>
                </a:moveTo>
                <a:lnTo>
                  <a:pt x="57912" y="0"/>
                </a:lnTo>
                <a:lnTo>
                  <a:pt x="57912" y="475742"/>
                </a:lnTo>
                <a:lnTo>
                  <a:pt x="115824" y="475742"/>
                </a:lnTo>
                <a:lnTo>
                  <a:pt x="115824" y="0"/>
                </a:lnTo>
                <a:close/>
              </a:path>
              <a:path w="173990" h="621030">
                <a:moveTo>
                  <a:pt x="173736" y="446786"/>
                </a:moveTo>
                <a:lnTo>
                  <a:pt x="115824" y="446786"/>
                </a:lnTo>
                <a:lnTo>
                  <a:pt x="115824" y="475742"/>
                </a:lnTo>
                <a:lnTo>
                  <a:pt x="159258" y="475742"/>
                </a:lnTo>
                <a:lnTo>
                  <a:pt x="173736" y="44678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56782" y="1602740"/>
            <a:ext cx="2059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384 </a:t>
            </a:r>
            <a:r>
              <a:rPr sz="1800" spc="-10" dirty="0">
                <a:latin typeface="Calibri"/>
                <a:cs typeface="Calibri"/>
              </a:rPr>
              <a:t>kernels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(3x3x192)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61247" y="5585459"/>
            <a:ext cx="173990" cy="566420"/>
          </a:xfrm>
          <a:custGeom>
            <a:avLst/>
            <a:gdLst/>
            <a:ahLst/>
            <a:cxnLst/>
            <a:rect l="l" t="t" r="r" b="b"/>
            <a:pathLst>
              <a:path w="173990" h="566420">
                <a:moveTo>
                  <a:pt x="115824" y="144779"/>
                </a:moveTo>
                <a:lnTo>
                  <a:pt x="57911" y="144779"/>
                </a:lnTo>
                <a:lnTo>
                  <a:pt x="57911" y="566051"/>
                </a:lnTo>
                <a:lnTo>
                  <a:pt x="115824" y="566051"/>
                </a:lnTo>
                <a:lnTo>
                  <a:pt x="115824" y="144779"/>
                </a:lnTo>
                <a:close/>
              </a:path>
              <a:path w="173990" h="566420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66420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67421" y="6169558"/>
            <a:ext cx="20599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256 </a:t>
            </a:r>
            <a:r>
              <a:rPr sz="1800" spc="-10" dirty="0">
                <a:latin typeface="Calibri"/>
                <a:cs typeface="Calibri"/>
              </a:rPr>
              <a:t>kernels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(3x3x192)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631680" y="1956816"/>
            <a:ext cx="173990" cy="621030"/>
          </a:xfrm>
          <a:custGeom>
            <a:avLst/>
            <a:gdLst/>
            <a:ahLst/>
            <a:cxnLst/>
            <a:rect l="l" t="t" r="r" b="b"/>
            <a:pathLst>
              <a:path w="173990" h="621030">
                <a:moveTo>
                  <a:pt x="57912" y="446786"/>
                </a:moveTo>
                <a:lnTo>
                  <a:pt x="0" y="446786"/>
                </a:lnTo>
                <a:lnTo>
                  <a:pt x="86868" y="620522"/>
                </a:lnTo>
                <a:lnTo>
                  <a:pt x="159258" y="475742"/>
                </a:lnTo>
                <a:lnTo>
                  <a:pt x="57912" y="475742"/>
                </a:lnTo>
                <a:lnTo>
                  <a:pt x="57912" y="446786"/>
                </a:lnTo>
                <a:close/>
              </a:path>
              <a:path w="173990" h="621030">
                <a:moveTo>
                  <a:pt x="115824" y="0"/>
                </a:moveTo>
                <a:lnTo>
                  <a:pt x="57912" y="0"/>
                </a:lnTo>
                <a:lnTo>
                  <a:pt x="57912" y="475742"/>
                </a:lnTo>
                <a:lnTo>
                  <a:pt x="115824" y="475742"/>
                </a:lnTo>
                <a:lnTo>
                  <a:pt x="115824" y="0"/>
                </a:lnTo>
                <a:close/>
              </a:path>
              <a:path w="173990" h="621030">
                <a:moveTo>
                  <a:pt x="173736" y="446786"/>
                </a:moveTo>
                <a:lnTo>
                  <a:pt x="115824" y="446786"/>
                </a:lnTo>
                <a:lnTo>
                  <a:pt x="115824" y="475742"/>
                </a:lnTo>
                <a:lnTo>
                  <a:pt x="159258" y="475742"/>
                </a:lnTo>
                <a:lnTo>
                  <a:pt x="173736" y="44678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61450" y="1602740"/>
            <a:ext cx="1303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4096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6916" y="5585459"/>
            <a:ext cx="173990" cy="566420"/>
          </a:xfrm>
          <a:custGeom>
            <a:avLst/>
            <a:gdLst/>
            <a:ahLst/>
            <a:cxnLst/>
            <a:rect l="l" t="t" r="r" b="b"/>
            <a:pathLst>
              <a:path w="173990" h="566420">
                <a:moveTo>
                  <a:pt x="115824" y="144779"/>
                </a:moveTo>
                <a:lnTo>
                  <a:pt x="57911" y="144779"/>
                </a:lnTo>
                <a:lnTo>
                  <a:pt x="57911" y="566051"/>
                </a:lnTo>
                <a:lnTo>
                  <a:pt x="115824" y="566051"/>
                </a:lnTo>
                <a:lnTo>
                  <a:pt x="115824" y="144779"/>
                </a:lnTo>
                <a:close/>
              </a:path>
              <a:path w="173990" h="566420">
                <a:moveTo>
                  <a:pt x="86867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90" h="566420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06178" y="6169558"/>
            <a:ext cx="1475740" cy="45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4096 </a:t>
            </a:r>
            <a:r>
              <a:rPr sz="1800" spc="-10" dirty="0">
                <a:latin typeface="Calibri"/>
                <a:cs typeface="Calibri"/>
              </a:rPr>
              <a:t>neurons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1285"/>
              </a:lnSpc>
            </a:pPr>
            <a:r>
              <a:rPr sz="1100" dirty="0">
                <a:solidFill>
                  <a:srgbClr val="888888"/>
                </a:solidFill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6907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Reducing Overfitting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-</a:t>
            </a:r>
            <a:r>
              <a:rPr sz="44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Dropout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905" y="1766954"/>
            <a:ext cx="5532323" cy="3324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51828" y="1796923"/>
            <a:ext cx="4945380" cy="31375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Output </a:t>
            </a:r>
            <a:r>
              <a:rPr sz="2800" spc="-5" dirty="0">
                <a:latin typeface="Calibri"/>
                <a:cs typeface="Calibri"/>
              </a:rPr>
              <a:t>of each </a:t>
            </a:r>
            <a:r>
              <a:rPr sz="2800" spc="-10" dirty="0">
                <a:latin typeface="Calibri"/>
                <a:cs typeface="Calibri"/>
              </a:rPr>
              <a:t>hidden </a:t>
            </a:r>
            <a:r>
              <a:rPr sz="2800" spc="-20" dirty="0">
                <a:latin typeface="Calibri"/>
                <a:cs typeface="Calibri"/>
              </a:rPr>
              <a:t>neuron </a:t>
            </a:r>
            <a:r>
              <a:rPr sz="2800" spc="-5" dirty="0">
                <a:latin typeface="Calibri"/>
                <a:cs typeface="Calibri"/>
              </a:rPr>
              <a:t>is  </a:t>
            </a:r>
            <a:r>
              <a:rPr sz="2800" spc="-10" dirty="0">
                <a:latin typeface="Calibri"/>
                <a:cs typeface="Calibri"/>
              </a:rPr>
              <a:t>set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30" dirty="0">
                <a:latin typeface="Calibri"/>
                <a:cs typeface="Calibri"/>
              </a:rPr>
              <a:t>zero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5" dirty="0">
                <a:latin typeface="Calibri"/>
                <a:cs typeface="Calibri"/>
              </a:rPr>
              <a:t>probability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0.5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20" dirty="0">
                <a:latin typeface="Calibri"/>
                <a:cs typeface="Calibri"/>
              </a:rPr>
              <a:t>robust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  <a:p>
            <a:pPr marL="241300" marR="237490" indent="-228600">
              <a:lnSpc>
                <a:spcPts val="3020"/>
              </a:lnSpc>
              <a:spcBef>
                <a:spcPts val="104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Doubles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number of  </a:t>
            </a:r>
            <a:r>
              <a:rPr sz="2800" spc="-15" dirty="0">
                <a:latin typeface="Calibri"/>
                <a:cs typeface="Calibri"/>
              </a:rPr>
              <a:t>iterations required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converge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195"/>
              </a:lnSpc>
              <a:spcBef>
                <a:spcPts val="62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Applied in the </a:t>
            </a:r>
            <a:r>
              <a:rPr sz="2800" spc="-25" dirty="0">
                <a:latin typeface="Calibri"/>
                <a:cs typeface="Calibri"/>
              </a:rPr>
              <a:t>first </a:t>
            </a:r>
            <a:r>
              <a:rPr sz="2800" spc="-10" dirty="0">
                <a:latin typeface="Calibri"/>
                <a:cs typeface="Calibri"/>
              </a:rPr>
              <a:t>two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fully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195"/>
              </a:lnSpc>
            </a:pPr>
            <a:r>
              <a:rPr sz="2800" spc="-15" dirty="0">
                <a:latin typeface="Calibri"/>
                <a:cs typeface="Calibri"/>
              </a:rPr>
              <a:t>connected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00150" y="5960770"/>
            <a:ext cx="4926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[N. Srivastava et al., </a:t>
            </a:r>
            <a:r>
              <a:rPr sz="1000" i="1" spc="-5" dirty="0">
                <a:latin typeface="Calibri"/>
                <a:cs typeface="Calibri"/>
              </a:rPr>
              <a:t>Dropout: A Simple Way to Prevent Neural Networks </a:t>
            </a:r>
            <a:r>
              <a:rPr sz="1000" i="1" spc="-10" dirty="0">
                <a:latin typeface="Calibri"/>
                <a:cs typeface="Calibri"/>
              </a:rPr>
              <a:t>from </a:t>
            </a:r>
            <a:r>
              <a:rPr sz="1000" i="1" spc="-5" dirty="0">
                <a:latin typeface="Calibri"/>
                <a:cs typeface="Calibri"/>
              </a:rPr>
              <a:t>Overfitting,</a:t>
            </a:r>
            <a:r>
              <a:rPr sz="1000" i="1" spc="8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2014]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4354" y="273811"/>
            <a:ext cx="55035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434" dirty="0"/>
              <a:t>Tasks </a:t>
            </a:r>
            <a:r>
              <a:rPr sz="4200" spc="-125" dirty="0"/>
              <a:t>in </a:t>
            </a:r>
            <a:r>
              <a:rPr sz="4200" spc="-85" dirty="0"/>
              <a:t>Computer</a:t>
            </a:r>
            <a:r>
              <a:rPr sz="4200" spc="-865" dirty="0"/>
              <a:t> </a:t>
            </a:r>
            <a:r>
              <a:rPr sz="4200" spc="-175" dirty="0"/>
              <a:t>Vision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7185431" y="2891777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4" h="76200">
                <a:moveTo>
                  <a:pt x="1111491" y="0"/>
                </a:moveTo>
                <a:lnTo>
                  <a:pt x="1111491" y="76200"/>
                </a:lnTo>
                <a:lnTo>
                  <a:pt x="1162291" y="50800"/>
                </a:lnTo>
                <a:lnTo>
                  <a:pt x="1124191" y="50800"/>
                </a:lnTo>
                <a:lnTo>
                  <a:pt x="1124191" y="25400"/>
                </a:lnTo>
                <a:lnTo>
                  <a:pt x="1162291" y="25400"/>
                </a:lnTo>
                <a:lnTo>
                  <a:pt x="1111491" y="0"/>
                </a:lnTo>
                <a:close/>
              </a:path>
              <a:path w="1188084" h="76200">
                <a:moveTo>
                  <a:pt x="11114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491" y="50800"/>
                </a:lnTo>
                <a:lnTo>
                  <a:pt x="1111491" y="25400"/>
                </a:lnTo>
                <a:close/>
              </a:path>
              <a:path w="1188084" h="76200">
                <a:moveTo>
                  <a:pt x="1162291" y="25400"/>
                </a:moveTo>
                <a:lnTo>
                  <a:pt x="1124191" y="25400"/>
                </a:lnTo>
                <a:lnTo>
                  <a:pt x="1124191" y="50800"/>
                </a:lnTo>
                <a:lnTo>
                  <a:pt x="1162291" y="50800"/>
                </a:lnTo>
                <a:lnTo>
                  <a:pt x="1187691" y="38100"/>
                </a:lnTo>
                <a:lnTo>
                  <a:pt x="116229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7806" y="3004820"/>
            <a:ext cx="1098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Arial"/>
                <a:cs typeface="Arial"/>
              </a:rPr>
              <a:t>classification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8933" y="2145284"/>
            <a:ext cx="662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Arial"/>
                <a:cs typeface="Arial"/>
              </a:rPr>
              <a:t>Lincoln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933" y="2690876"/>
            <a:ext cx="1098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Arial"/>
                <a:cs typeface="Arial"/>
              </a:rPr>
              <a:t>W</a:t>
            </a:r>
            <a:r>
              <a:rPr sz="1800" spc="-40" dirty="0">
                <a:latin typeface="Arial"/>
                <a:cs typeface="Arial"/>
              </a:rPr>
              <a:t>a</a:t>
            </a:r>
            <a:r>
              <a:rPr sz="1800" spc="-270" dirty="0">
                <a:latin typeface="Arial"/>
                <a:cs typeface="Arial"/>
              </a:rPr>
              <a:t>s</a:t>
            </a:r>
            <a:r>
              <a:rPr sz="1800" spc="-120" dirty="0">
                <a:latin typeface="Arial"/>
                <a:cs typeface="Arial"/>
              </a:rPr>
              <a:t>h</a:t>
            </a:r>
            <a:r>
              <a:rPr sz="1800" spc="-70" dirty="0">
                <a:latin typeface="Arial"/>
                <a:cs typeface="Arial"/>
              </a:rPr>
              <a:t>i</a:t>
            </a:r>
            <a:r>
              <a:rPr sz="1800" spc="-120" dirty="0">
                <a:latin typeface="Arial"/>
                <a:cs typeface="Arial"/>
              </a:rPr>
              <a:t>n</a:t>
            </a:r>
            <a:r>
              <a:rPr sz="1800" spc="-245" dirty="0">
                <a:latin typeface="Arial"/>
                <a:cs typeface="Arial"/>
              </a:rPr>
              <a:t>g</a:t>
            </a:r>
            <a:r>
              <a:rPr sz="1800" spc="30" dirty="0">
                <a:latin typeface="Arial"/>
                <a:cs typeface="Arial"/>
              </a:rPr>
              <a:t>t</a:t>
            </a:r>
            <a:r>
              <a:rPr sz="1800" spc="-35" dirty="0">
                <a:latin typeface="Arial"/>
                <a:cs typeface="Arial"/>
              </a:rPr>
              <a:t>o</a:t>
            </a:r>
            <a:r>
              <a:rPr sz="1800" spc="-12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8933" y="3236467"/>
            <a:ext cx="802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0" dirty="0">
                <a:latin typeface="Arial"/>
                <a:cs typeface="Arial"/>
              </a:rPr>
              <a:t>Je</a:t>
            </a:r>
            <a:r>
              <a:rPr sz="1800" spc="-150" dirty="0">
                <a:latin typeface="Arial"/>
                <a:cs typeface="Arial"/>
              </a:rPr>
              <a:t>f</a:t>
            </a:r>
            <a:r>
              <a:rPr sz="1800" spc="-95" dirty="0">
                <a:latin typeface="Arial"/>
                <a:cs typeface="Arial"/>
              </a:rPr>
              <a:t>f</a:t>
            </a:r>
            <a:r>
              <a:rPr sz="1800" spc="-9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r</a:t>
            </a:r>
            <a:r>
              <a:rPr sz="1800" spc="-140" dirty="0">
                <a:latin typeface="Arial"/>
                <a:cs typeface="Arial"/>
              </a:rPr>
              <a:t>s</a:t>
            </a:r>
            <a:r>
              <a:rPr sz="1800" spc="-160" dirty="0">
                <a:latin typeface="Arial"/>
                <a:cs typeface="Arial"/>
              </a:rPr>
              <a:t>o</a:t>
            </a:r>
            <a:r>
              <a:rPr sz="1800" spc="-12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8933" y="3797300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spc="-245" dirty="0">
                <a:latin typeface="Arial"/>
                <a:cs typeface="Arial"/>
              </a:rPr>
              <a:t>a</a:t>
            </a:r>
            <a:r>
              <a:rPr sz="1800" spc="-120" dirty="0">
                <a:latin typeface="Arial"/>
                <a:cs typeface="Arial"/>
              </a:rPr>
              <a:t>m</a:t>
            </a:r>
            <a:r>
              <a:rPr sz="1800" spc="-23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3167" y="1694688"/>
            <a:ext cx="2170176" cy="2889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9868" y="2907258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5" h="76200">
                <a:moveTo>
                  <a:pt x="1111503" y="0"/>
                </a:moveTo>
                <a:lnTo>
                  <a:pt x="1111503" y="76200"/>
                </a:lnTo>
                <a:lnTo>
                  <a:pt x="1162303" y="50800"/>
                </a:lnTo>
                <a:lnTo>
                  <a:pt x="1124203" y="50800"/>
                </a:lnTo>
                <a:lnTo>
                  <a:pt x="1124203" y="25400"/>
                </a:lnTo>
                <a:lnTo>
                  <a:pt x="1162303" y="25400"/>
                </a:lnTo>
                <a:lnTo>
                  <a:pt x="1111503" y="0"/>
                </a:lnTo>
                <a:close/>
              </a:path>
              <a:path w="1188085" h="76200">
                <a:moveTo>
                  <a:pt x="1111503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503" y="50800"/>
                </a:lnTo>
                <a:lnTo>
                  <a:pt x="1111503" y="25400"/>
                </a:lnTo>
                <a:close/>
              </a:path>
              <a:path w="1188085" h="76200">
                <a:moveTo>
                  <a:pt x="1162303" y="25400"/>
                </a:moveTo>
                <a:lnTo>
                  <a:pt x="1124203" y="25400"/>
                </a:lnTo>
                <a:lnTo>
                  <a:pt x="1124203" y="50800"/>
                </a:lnTo>
                <a:lnTo>
                  <a:pt x="1162303" y="50800"/>
                </a:lnTo>
                <a:lnTo>
                  <a:pt x="1187703" y="38100"/>
                </a:lnTo>
                <a:lnTo>
                  <a:pt x="116230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67071" y="1688592"/>
            <a:ext cx="2182368" cy="2901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2808" y="4466640"/>
            <a:ext cx="10755630" cy="121475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873760">
              <a:lnSpc>
                <a:spcPct val="100000"/>
              </a:lnSpc>
              <a:spcBef>
                <a:spcPts val="1235"/>
              </a:spcBef>
              <a:tabLst>
                <a:tab pos="4308475" algn="l"/>
              </a:tabLst>
            </a:pPr>
            <a:r>
              <a:rPr sz="1800" spc="-8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Image	</a:t>
            </a:r>
            <a:r>
              <a:rPr sz="1800" spc="-130" dirty="0">
                <a:latin typeface="Arial"/>
                <a:cs typeface="Arial"/>
              </a:rPr>
              <a:t>Pixel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Representation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265"/>
              </a:spcBef>
              <a:buChar char="-"/>
              <a:tabLst>
                <a:tab pos="297815" algn="l"/>
                <a:tab pos="298450" algn="l"/>
              </a:tabLst>
            </a:pPr>
            <a:r>
              <a:rPr sz="2000" b="1" spc="-75" dirty="0">
                <a:latin typeface="Trebuchet MS"/>
                <a:cs typeface="Trebuchet MS"/>
              </a:rPr>
              <a:t>Regression</a:t>
            </a:r>
            <a:r>
              <a:rPr sz="2000" spc="-75" dirty="0">
                <a:latin typeface="Arial"/>
                <a:cs typeface="Arial"/>
              </a:rPr>
              <a:t>: </a:t>
            </a:r>
            <a:r>
              <a:rPr sz="2000" spc="-50" dirty="0">
                <a:latin typeface="Arial"/>
                <a:cs typeface="Arial"/>
              </a:rPr>
              <a:t>output </a:t>
            </a:r>
            <a:r>
              <a:rPr sz="2000" spc="-135" dirty="0">
                <a:latin typeface="Arial"/>
                <a:cs typeface="Arial"/>
              </a:rPr>
              <a:t>variable </a:t>
            </a:r>
            <a:r>
              <a:rPr sz="2000" spc="-170" dirty="0">
                <a:latin typeface="Arial"/>
                <a:cs typeface="Arial"/>
              </a:rPr>
              <a:t>takes </a:t>
            </a:r>
            <a:r>
              <a:rPr sz="2000" spc="-114" dirty="0">
                <a:latin typeface="Arial"/>
                <a:cs typeface="Arial"/>
              </a:rPr>
              <a:t>continuous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55" dirty="0">
                <a:latin typeface="Arial"/>
                <a:cs typeface="Arial"/>
              </a:rPr>
              <a:t>value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000" b="1" spc="-75" dirty="0">
                <a:latin typeface="Trebuchet MS"/>
                <a:cs typeface="Trebuchet MS"/>
              </a:rPr>
              <a:t>Classification</a:t>
            </a:r>
            <a:r>
              <a:rPr sz="2000" spc="-75" dirty="0">
                <a:latin typeface="Arial"/>
                <a:cs typeface="Arial"/>
              </a:rPr>
              <a:t>: </a:t>
            </a:r>
            <a:r>
              <a:rPr sz="2000" spc="-50" dirty="0">
                <a:latin typeface="Arial"/>
                <a:cs typeface="Arial"/>
              </a:rPr>
              <a:t>output </a:t>
            </a:r>
            <a:r>
              <a:rPr sz="2000" spc="-135" dirty="0">
                <a:latin typeface="Arial"/>
                <a:cs typeface="Arial"/>
              </a:rPr>
              <a:t>variable </a:t>
            </a:r>
            <a:r>
              <a:rPr sz="2000" spc="-170" dirty="0">
                <a:latin typeface="Arial"/>
                <a:cs typeface="Arial"/>
              </a:rPr>
              <a:t>takes </a:t>
            </a:r>
            <a:r>
              <a:rPr sz="2000" spc="-220" dirty="0">
                <a:latin typeface="Arial"/>
                <a:cs typeface="Arial"/>
              </a:rPr>
              <a:t>class </a:t>
            </a:r>
            <a:r>
              <a:rPr sz="2000" spc="-145" dirty="0">
                <a:latin typeface="Arial"/>
                <a:cs typeface="Arial"/>
              </a:rPr>
              <a:t>label. </a:t>
            </a:r>
            <a:r>
              <a:rPr sz="2000" spc="-165" dirty="0">
                <a:latin typeface="Arial"/>
                <a:cs typeface="Arial"/>
              </a:rPr>
              <a:t>Can </a:t>
            </a:r>
            <a:r>
              <a:rPr sz="2000" spc="-100" dirty="0">
                <a:latin typeface="Arial"/>
                <a:cs typeface="Arial"/>
              </a:rPr>
              <a:t>produce </a:t>
            </a:r>
            <a:r>
              <a:rPr sz="2000" spc="-85" dirty="0">
                <a:latin typeface="Arial"/>
                <a:cs typeface="Arial"/>
              </a:rPr>
              <a:t>probability </a:t>
            </a:r>
            <a:r>
              <a:rPr sz="2000" spc="-55" dirty="0">
                <a:latin typeface="Arial"/>
                <a:cs typeface="Arial"/>
              </a:rPr>
              <a:t>of </a:t>
            </a:r>
            <a:r>
              <a:rPr sz="2000" spc="-135" dirty="0">
                <a:latin typeface="Arial"/>
                <a:cs typeface="Arial"/>
              </a:rPr>
              <a:t>belonging </a:t>
            </a:r>
            <a:r>
              <a:rPr sz="2000" spc="5" dirty="0">
                <a:latin typeface="Arial"/>
                <a:cs typeface="Arial"/>
              </a:rPr>
              <a:t>to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90" dirty="0">
                <a:latin typeface="Arial"/>
                <a:cs typeface="Arial"/>
              </a:rPr>
              <a:t>particular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20" dirty="0">
                <a:latin typeface="Arial"/>
                <a:cs typeface="Arial"/>
              </a:rPr>
              <a:t>class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77881" y="2145284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881" y="2690876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0731" y="3236467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20731" y="3797300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96157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131853" y="2031321"/>
                </a:moveTo>
                <a:lnTo>
                  <a:pt x="80529" y="2031321"/>
                </a:lnTo>
                <a:lnTo>
                  <a:pt x="38618" y="2031321"/>
                </a:lnTo>
                <a:lnTo>
                  <a:pt x="10361" y="2031321"/>
                </a:lnTo>
                <a:lnTo>
                  <a:pt x="0" y="2031321"/>
                </a:lnTo>
                <a:lnTo>
                  <a:pt x="0" y="2"/>
                </a:lnTo>
                <a:lnTo>
                  <a:pt x="10361" y="1"/>
                </a:lnTo>
                <a:lnTo>
                  <a:pt x="38618" y="0"/>
                </a:lnTo>
                <a:lnTo>
                  <a:pt x="80529" y="0"/>
                </a:lnTo>
                <a:lnTo>
                  <a:pt x="13185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55514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0" y="2031321"/>
                </a:moveTo>
                <a:lnTo>
                  <a:pt x="51323" y="2031321"/>
                </a:lnTo>
                <a:lnTo>
                  <a:pt x="93234" y="2031321"/>
                </a:lnTo>
                <a:lnTo>
                  <a:pt x="121491" y="2031321"/>
                </a:lnTo>
                <a:lnTo>
                  <a:pt x="131853" y="2031321"/>
                </a:lnTo>
                <a:lnTo>
                  <a:pt x="131853" y="2"/>
                </a:lnTo>
                <a:lnTo>
                  <a:pt x="121491" y="1"/>
                </a:lnTo>
                <a:lnTo>
                  <a:pt x="93234" y="0"/>
                </a:lnTo>
                <a:lnTo>
                  <a:pt x="51323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0" name="object 20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6907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Reducing Overfitting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-</a:t>
            </a:r>
            <a:r>
              <a:rPr sz="44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Dropout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2733" y="2281427"/>
            <a:ext cx="10368686" cy="34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79940" y="6169558"/>
            <a:ext cx="800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opout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74028" y="5144134"/>
            <a:ext cx="330200" cy="1012825"/>
          </a:xfrm>
          <a:custGeom>
            <a:avLst/>
            <a:gdLst/>
            <a:ahLst/>
            <a:cxnLst/>
            <a:rect l="l" t="t" r="r" b="b"/>
            <a:pathLst>
              <a:path w="330200" h="1012825">
                <a:moveTo>
                  <a:pt x="63715" y="73160"/>
                </a:moveTo>
                <a:lnTo>
                  <a:pt x="53661" y="109603"/>
                </a:lnTo>
                <a:lnTo>
                  <a:pt x="293006" y="1012291"/>
                </a:lnTo>
                <a:lnTo>
                  <a:pt x="329836" y="1002525"/>
                </a:lnTo>
                <a:lnTo>
                  <a:pt x="90462" y="99834"/>
                </a:lnTo>
                <a:lnTo>
                  <a:pt x="63715" y="73160"/>
                </a:lnTo>
                <a:close/>
              </a:path>
              <a:path w="330200" h="1012825">
                <a:moveTo>
                  <a:pt x="44340" y="0"/>
                </a:moveTo>
                <a:lnTo>
                  <a:pt x="525" y="159130"/>
                </a:lnTo>
                <a:lnTo>
                  <a:pt x="0" y="166675"/>
                </a:lnTo>
                <a:lnTo>
                  <a:pt x="2319" y="173577"/>
                </a:lnTo>
                <a:lnTo>
                  <a:pt x="7044" y="179097"/>
                </a:lnTo>
                <a:lnTo>
                  <a:pt x="13733" y="182498"/>
                </a:lnTo>
                <a:lnTo>
                  <a:pt x="21298" y="183022"/>
                </a:lnTo>
                <a:lnTo>
                  <a:pt x="28243" y="180689"/>
                </a:lnTo>
                <a:lnTo>
                  <a:pt x="33807" y="175926"/>
                </a:lnTo>
                <a:lnTo>
                  <a:pt x="37228" y="169163"/>
                </a:lnTo>
                <a:lnTo>
                  <a:pt x="53661" y="109603"/>
                </a:lnTo>
                <a:lnTo>
                  <a:pt x="35577" y="41401"/>
                </a:lnTo>
                <a:lnTo>
                  <a:pt x="72407" y="31750"/>
                </a:lnTo>
                <a:lnTo>
                  <a:pt x="76194" y="31750"/>
                </a:lnTo>
                <a:lnTo>
                  <a:pt x="44340" y="0"/>
                </a:lnTo>
                <a:close/>
              </a:path>
              <a:path w="330200" h="1012825">
                <a:moveTo>
                  <a:pt x="76194" y="31750"/>
                </a:moveTo>
                <a:lnTo>
                  <a:pt x="72407" y="31750"/>
                </a:lnTo>
                <a:lnTo>
                  <a:pt x="90462" y="99834"/>
                </a:lnTo>
                <a:lnTo>
                  <a:pt x="134256" y="143509"/>
                </a:lnTo>
                <a:lnTo>
                  <a:pt x="140589" y="147651"/>
                </a:lnTo>
                <a:lnTo>
                  <a:pt x="147766" y="149018"/>
                </a:lnTo>
                <a:lnTo>
                  <a:pt x="154920" y="147599"/>
                </a:lnTo>
                <a:lnTo>
                  <a:pt x="161180" y="143382"/>
                </a:lnTo>
                <a:lnTo>
                  <a:pt x="165395" y="137122"/>
                </a:lnTo>
                <a:lnTo>
                  <a:pt x="166800" y="129968"/>
                </a:lnTo>
                <a:lnTo>
                  <a:pt x="165395" y="122791"/>
                </a:lnTo>
                <a:lnTo>
                  <a:pt x="161180" y="116458"/>
                </a:lnTo>
                <a:lnTo>
                  <a:pt x="76194" y="31750"/>
                </a:lnTo>
                <a:close/>
              </a:path>
              <a:path w="330200" h="1012825">
                <a:moveTo>
                  <a:pt x="72407" y="31750"/>
                </a:moveTo>
                <a:lnTo>
                  <a:pt x="35577" y="41401"/>
                </a:lnTo>
                <a:lnTo>
                  <a:pt x="53661" y="109603"/>
                </a:lnTo>
                <a:lnTo>
                  <a:pt x="63715" y="73160"/>
                </a:lnTo>
                <a:lnTo>
                  <a:pt x="40530" y="50037"/>
                </a:lnTo>
                <a:lnTo>
                  <a:pt x="72407" y="41656"/>
                </a:lnTo>
                <a:lnTo>
                  <a:pt x="75034" y="41656"/>
                </a:lnTo>
                <a:lnTo>
                  <a:pt x="72407" y="31750"/>
                </a:lnTo>
                <a:close/>
              </a:path>
              <a:path w="330200" h="1012825">
                <a:moveTo>
                  <a:pt x="75034" y="41656"/>
                </a:moveTo>
                <a:lnTo>
                  <a:pt x="72407" y="41656"/>
                </a:lnTo>
                <a:lnTo>
                  <a:pt x="63715" y="73160"/>
                </a:lnTo>
                <a:lnTo>
                  <a:pt x="90462" y="99834"/>
                </a:lnTo>
                <a:lnTo>
                  <a:pt x="75034" y="41656"/>
                </a:lnTo>
                <a:close/>
              </a:path>
              <a:path w="330200" h="1012825">
                <a:moveTo>
                  <a:pt x="72407" y="41656"/>
                </a:moveTo>
                <a:lnTo>
                  <a:pt x="40530" y="50037"/>
                </a:lnTo>
                <a:lnTo>
                  <a:pt x="63715" y="73160"/>
                </a:lnTo>
                <a:lnTo>
                  <a:pt x="72407" y="4165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7290" y="5144134"/>
            <a:ext cx="426084" cy="1014730"/>
          </a:xfrm>
          <a:custGeom>
            <a:avLst/>
            <a:gdLst/>
            <a:ahLst/>
            <a:cxnLst/>
            <a:rect l="l" t="t" r="r" b="b"/>
            <a:pathLst>
              <a:path w="426084" h="1014729">
                <a:moveTo>
                  <a:pt x="371690" y="70798"/>
                </a:moveTo>
                <a:lnTo>
                  <a:pt x="342398" y="94557"/>
                </a:lnTo>
                <a:lnTo>
                  <a:pt x="0" y="1000671"/>
                </a:lnTo>
                <a:lnTo>
                  <a:pt x="35559" y="1014145"/>
                </a:lnTo>
                <a:lnTo>
                  <a:pt x="377960" y="108016"/>
                </a:lnTo>
                <a:lnTo>
                  <a:pt x="371690" y="70798"/>
                </a:lnTo>
                <a:close/>
              </a:path>
              <a:path w="426084" h="1014729">
                <a:moveTo>
                  <a:pt x="403238" y="28701"/>
                </a:moveTo>
                <a:lnTo>
                  <a:pt x="367283" y="28701"/>
                </a:lnTo>
                <a:lnTo>
                  <a:pt x="402843" y="42163"/>
                </a:lnTo>
                <a:lnTo>
                  <a:pt x="377960" y="108016"/>
                </a:lnTo>
                <a:lnTo>
                  <a:pt x="388238" y="169036"/>
                </a:lnTo>
                <a:lnTo>
                  <a:pt x="410209" y="184657"/>
                </a:lnTo>
                <a:lnTo>
                  <a:pt x="417294" y="181939"/>
                </a:lnTo>
                <a:lnTo>
                  <a:pt x="422592" y="176910"/>
                </a:lnTo>
                <a:lnTo>
                  <a:pt x="425604" y="170263"/>
                </a:lnTo>
                <a:lnTo>
                  <a:pt x="425830" y="162686"/>
                </a:lnTo>
                <a:lnTo>
                  <a:pt x="403238" y="28701"/>
                </a:lnTo>
                <a:close/>
              </a:path>
              <a:path w="426084" h="1014729">
                <a:moveTo>
                  <a:pt x="398399" y="0"/>
                </a:moveTo>
                <a:lnTo>
                  <a:pt x="270255" y="104012"/>
                </a:lnTo>
                <a:lnTo>
                  <a:pt x="265461" y="109825"/>
                </a:lnTo>
                <a:lnTo>
                  <a:pt x="263334" y="116792"/>
                </a:lnTo>
                <a:lnTo>
                  <a:pt x="263969" y="124069"/>
                </a:lnTo>
                <a:lnTo>
                  <a:pt x="267461" y="130809"/>
                </a:lnTo>
                <a:lnTo>
                  <a:pt x="273292" y="135604"/>
                </a:lnTo>
                <a:lnTo>
                  <a:pt x="280288" y="137731"/>
                </a:lnTo>
                <a:lnTo>
                  <a:pt x="287571" y="137096"/>
                </a:lnTo>
                <a:lnTo>
                  <a:pt x="294258" y="133603"/>
                </a:lnTo>
                <a:lnTo>
                  <a:pt x="342398" y="94557"/>
                </a:lnTo>
                <a:lnTo>
                  <a:pt x="367283" y="28701"/>
                </a:lnTo>
                <a:lnTo>
                  <a:pt x="403238" y="28701"/>
                </a:lnTo>
                <a:lnTo>
                  <a:pt x="398399" y="0"/>
                </a:lnTo>
                <a:close/>
              </a:path>
              <a:path w="426084" h="1014729">
                <a:moveTo>
                  <a:pt x="393450" y="38607"/>
                </a:moveTo>
                <a:lnTo>
                  <a:pt x="366267" y="38607"/>
                </a:lnTo>
                <a:lnTo>
                  <a:pt x="397128" y="50164"/>
                </a:lnTo>
                <a:lnTo>
                  <a:pt x="371690" y="70798"/>
                </a:lnTo>
                <a:lnTo>
                  <a:pt x="377960" y="108016"/>
                </a:lnTo>
                <a:lnTo>
                  <a:pt x="402843" y="42163"/>
                </a:lnTo>
                <a:lnTo>
                  <a:pt x="393450" y="38607"/>
                </a:lnTo>
                <a:close/>
              </a:path>
              <a:path w="426084" h="1014729">
                <a:moveTo>
                  <a:pt x="367283" y="28701"/>
                </a:moveTo>
                <a:lnTo>
                  <a:pt x="342398" y="94557"/>
                </a:lnTo>
                <a:lnTo>
                  <a:pt x="371690" y="70798"/>
                </a:lnTo>
                <a:lnTo>
                  <a:pt x="366267" y="38607"/>
                </a:lnTo>
                <a:lnTo>
                  <a:pt x="393450" y="38607"/>
                </a:lnTo>
                <a:lnTo>
                  <a:pt x="367283" y="28701"/>
                </a:lnTo>
                <a:close/>
              </a:path>
              <a:path w="426084" h="1014729">
                <a:moveTo>
                  <a:pt x="366267" y="38607"/>
                </a:moveTo>
                <a:lnTo>
                  <a:pt x="371690" y="70798"/>
                </a:lnTo>
                <a:lnTo>
                  <a:pt x="397128" y="50164"/>
                </a:lnTo>
                <a:lnTo>
                  <a:pt x="366267" y="3860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6321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Stochastic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Gradient</a:t>
            </a:r>
            <a:r>
              <a:rPr sz="4400" b="0" spc="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950" y="1760704"/>
            <a:ext cx="6043930" cy="8851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</a:t>
            </a:r>
            <a:endParaRPr sz="2800">
              <a:latin typeface="Calibri"/>
              <a:cs typeface="Calibri"/>
            </a:endParaRPr>
          </a:p>
          <a:p>
            <a:pPr marL="697865" lvl="1" indent="-228600">
              <a:lnSpc>
                <a:spcPct val="100000"/>
              </a:lnSpc>
              <a:spcBef>
                <a:spcPts val="245"/>
              </a:spcBef>
              <a:buFont typeface="Wingdings 2"/>
              <a:buChar char="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Minimizing the </a:t>
            </a:r>
            <a:r>
              <a:rPr sz="2400" spc="-10" dirty="0">
                <a:latin typeface="Calibri"/>
                <a:cs typeface="Calibri"/>
              </a:rPr>
              <a:t>cross-entropy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7125" y="3321050"/>
            <a:ext cx="361315" cy="236220"/>
          </a:xfrm>
          <a:custGeom>
            <a:avLst/>
            <a:gdLst/>
            <a:ahLst/>
            <a:cxnLst/>
            <a:rect l="l" t="t" r="r" b="b"/>
            <a:pathLst>
              <a:path w="361314" h="236220">
                <a:moveTo>
                  <a:pt x="285876" y="0"/>
                </a:moveTo>
                <a:lnTo>
                  <a:pt x="282575" y="9525"/>
                </a:lnTo>
                <a:lnTo>
                  <a:pt x="296195" y="15501"/>
                </a:lnTo>
                <a:lnTo>
                  <a:pt x="307911" y="23717"/>
                </a:lnTo>
                <a:lnTo>
                  <a:pt x="331722" y="61652"/>
                </a:lnTo>
                <a:lnTo>
                  <a:pt x="339598" y="116712"/>
                </a:lnTo>
                <a:lnTo>
                  <a:pt x="338718" y="137477"/>
                </a:lnTo>
                <a:lnTo>
                  <a:pt x="325627" y="188340"/>
                </a:lnTo>
                <a:lnTo>
                  <a:pt x="296338" y="220255"/>
                </a:lnTo>
                <a:lnTo>
                  <a:pt x="282955" y="226187"/>
                </a:lnTo>
                <a:lnTo>
                  <a:pt x="285876" y="235712"/>
                </a:lnTo>
                <a:lnTo>
                  <a:pt x="330971" y="208994"/>
                </a:lnTo>
                <a:lnTo>
                  <a:pt x="356219" y="159607"/>
                </a:lnTo>
                <a:lnTo>
                  <a:pt x="361061" y="117983"/>
                </a:lnTo>
                <a:lnTo>
                  <a:pt x="359846" y="96335"/>
                </a:lnTo>
                <a:lnTo>
                  <a:pt x="350131" y="57993"/>
                </a:lnTo>
                <a:lnTo>
                  <a:pt x="317992" y="15112"/>
                </a:lnTo>
                <a:lnTo>
                  <a:pt x="303000" y="6163"/>
                </a:lnTo>
                <a:lnTo>
                  <a:pt x="285876" y="0"/>
                </a:lnTo>
                <a:close/>
              </a:path>
              <a:path w="361314" h="236220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4" y="235712"/>
                </a:lnTo>
                <a:lnTo>
                  <a:pt x="78104" y="226187"/>
                </a:lnTo>
                <a:lnTo>
                  <a:pt x="64650" y="220255"/>
                </a:lnTo>
                <a:lnTo>
                  <a:pt x="53054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865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92246" y="3244976"/>
            <a:ext cx="459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𝐿</a:t>
            </a:r>
            <a:r>
              <a:rPr sz="2000" spc="3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72225" y="3321050"/>
            <a:ext cx="381000" cy="236220"/>
          </a:xfrm>
          <a:custGeom>
            <a:avLst/>
            <a:gdLst/>
            <a:ahLst/>
            <a:cxnLst/>
            <a:rect l="l" t="t" r="r" b="b"/>
            <a:pathLst>
              <a:path w="381000" h="236220">
                <a:moveTo>
                  <a:pt x="305689" y="0"/>
                </a:moveTo>
                <a:lnTo>
                  <a:pt x="302386" y="9525"/>
                </a:lnTo>
                <a:lnTo>
                  <a:pt x="316007" y="15501"/>
                </a:lnTo>
                <a:lnTo>
                  <a:pt x="327723" y="23717"/>
                </a:lnTo>
                <a:lnTo>
                  <a:pt x="351534" y="61652"/>
                </a:lnTo>
                <a:lnTo>
                  <a:pt x="359409" y="116712"/>
                </a:lnTo>
                <a:lnTo>
                  <a:pt x="358530" y="137477"/>
                </a:lnTo>
                <a:lnTo>
                  <a:pt x="345440" y="188340"/>
                </a:lnTo>
                <a:lnTo>
                  <a:pt x="316150" y="220255"/>
                </a:lnTo>
                <a:lnTo>
                  <a:pt x="302768" y="226187"/>
                </a:lnTo>
                <a:lnTo>
                  <a:pt x="305689" y="235712"/>
                </a:lnTo>
                <a:lnTo>
                  <a:pt x="350730" y="208994"/>
                </a:lnTo>
                <a:lnTo>
                  <a:pt x="376015" y="159607"/>
                </a:lnTo>
                <a:lnTo>
                  <a:pt x="380873" y="117983"/>
                </a:lnTo>
                <a:lnTo>
                  <a:pt x="379658" y="96335"/>
                </a:lnTo>
                <a:lnTo>
                  <a:pt x="369943" y="57993"/>
                </a:lnTo>
                <a:lnTo>
                  <a:pt x="337804" y="15112"/>
                </a:lnTo>
                <a:lnTo>
                  <a:pt x="322812" y="6163"/>
                </a:lnTo>
                <a:lnTo>
                  <a:pt x="305689" y="0"/>
                </a:lnTo>
                <a:close/>
              </a:path>
              <a:path w="381000" h="236220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4" y="235712"/>
                </a:lnTo>
                <a:lnTo>
                  <a:pt x="78104" y="226187"/>
                </a:lnTo>
                <a:lnTo>
                  <a:pt x="64650" y="220255"/>
                </a:lnTo>
                <a:lnTo>
                  <a:pt x="53054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865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07941" y="2872150"/>
            <a:ext cx="2558415" cy="101473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610"/>
              </a:spcBef>
              <a:tabLst>
                <a:tab pos="652780" algn="l"/>
              </a:tabLst>
            </a:pPr>
            <a:r>
              <a:rPr sz="1450" spc="35" dirty="0">
                <a:latin typeface="Cambria Math"/>
                <a:cs typeface="Cambria Math"/>
              </a:rPr>
              <a:t>𝑁	1000</a:t>
            </a:r>
            <a:endParaRPr sz="145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05" dirty="0">
                <a:latin typeface="Cambria Math"/>
                <a:cs typeface="Cambria Math"/>
              </a:rPr>
              <a:t> </a:t>
            </a:r>
            <a:r>
              <a:rPr sz="2000" spc="2030" dirty="0">
                <a:latin typeface="Cambria Math"/>
                <a:cs typeface="Cambria Math"/>
              </a:rPr>
              <a:t>෍</a:t>
            </a:r>
            <a:r>
              <a:rPr sz="2000" spc="229" dirty="0">
                <a:latin typeface="Cambria Math"/>
                <a:cs typeface="Cambria Math"/>
              </a:rPr>
              <a:t> </a:t>
            </a:r>
            <a:r>
              <a:rPr sz="2000" spc="2030" dirty="0">
                <a:latin typeface="Cambria Math"/>
                <a:cs typeface="Cambria Math"/>
              </a:rPr>
              <a:t>෍</a:t>
            </a:r>
            <a:r>
              <a:rPr sz="2000" spc="250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−𝑦</a:t>
            </a:r>
            <a:r>
              <a:rPr sz="2175" spc="15" baseline="-15325" dirty="0">
                <a:latin typeface="Cambria Math"/>
                <a:cs typeface="Cambria Math"/>
              </a:rPr>
              <a:t>𝑖𝑐</a:t>
            </a:r>
            <a:r>
              <a:rPr sz="2175" spc="187" baseline="-15325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log  </a:t>
            </a:r>
            <a:r>
              <a:rPr sz="2000" spc="-65" dirty="0">
                <a:latin typeface="Cambria Math"/>
                <a:cs typeface="Cambria Math"/>
              </a:rPr>
              <a:t>𝑓</a:t>
            </a:r>
            <a:r>
              <a:rPr sz="2175" spc="-97" baseline="-15325" dirty="0">
                <a:latin typeface="Cambria Math"/>
                <a:cs typeface="Cambria Math"/>
              </a:rPr>
              <a:t>𝑐</a:t>
            </a:r>
            <a:r>
              <a:rPr sz="2175" spc="187" baseline="-1532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𝑥</a:t>
            </a:r>
            <a:r>
              <a:rPr sz="2175" spc="15" baseline="-15325" dirty="0">
                <a:latin typeface="Cambria Math"/>
                <a:cs typeface="Cambria Math"/>
              </a:rPr>
              <a:t>𝑖</a:t>
            </a:r>
            <a:endParaRPr sz="2175" baseline="-15325" dirty="0">
              <a:latin typeface="Cambria Math"/>
              <a:cs typeface="Cambria Math"/>
            </a:endParaRPr>
          </a:p>
          <a:p>
            <a:pPr marL="285750">
              <a:lnSpc>
                <a:spcPct val="100000"/>
              </a:lnSpc>
              <a:spcBef>
                <a:spcPts val="705"/>
              </a:spcBef>
            </a:pPr>
            <a:r>
              <a:rPr sz="1450" spc="35" dirty="0">
                <a:latin typeface="Cambria Math"/>
                <a:cs typeface="Cambria Math"/>
              </a:rPr>
              <a:t>𝑖=1</a:t>
            </a:r>
            <a:r>
              <a:rPr sz="1450" spc="75" dirty="0">
                <a:latin typeface="Cambria Math"/>
                <a:cs typeface="Cambria Math"/>
              </a:rPr>
              <a:t> </a:t>
            </a:r>
            <a:r>
              <a:rPr sz="1450" spc="40" dirty="0">
                <a:latin typeface="Cambria Math"/>
                <a:cs typeface="Cambria Math"/>
              </a:rPr>
              <a:t>𝑐=1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6794" y="3322828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67"/>
                </a:lnTo>
              </a:path>
            </a:pathLst>
          </a:custGeom>
          <a:ln w="1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72692" y="3322828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67"/>
                </a:lnTo>
              </a:path>
            </a:pathLst>
          </a:custGeom>
          <a:ln w="1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7610" y="3322828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67"/>
                </a:lnTo>
              </a:path>
            </a:pathLst>
          </a:custGeom>
          <a:ln w="1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43508" y="3322828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67"/>
                </a:lnTo>
              </a:path>
            </a:pathLst>
          </a:custGeom>
          <a:ln w="191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19392" y="3244976"/>
            <a:ext cx="7200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8795" algn="l"/>
              </a:tabLst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𝜖	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54797" y="3216020"/>
            <a:ext cx="133350" cy="402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475"/>
              </a:lnSpc>
              <a:spcBef>
                <a:spcPts val="110"/>
              </a:spcBef>
            </a:pPr>
            <a:r>
              <a:rPr sz="1450" spc="35" dirty="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  <a:p>
            <a:pPr marL="12700">
              <a:lnSpc>
                <a:spcPts val="1475"/>
              </a:lnSpc>
            </a:pPr>
            <a:r>
              <a:rPr sz="1450" spc="35" dirty="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6896" y="4324604"/>
            <a:ext cx="6531609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41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predicted probability </a:t>
            </a:r>
            <a:r>
              <a:rPr sz="1800" spc="-5" dirty="0">
                <a:latin typeface="Calibri"/>
                <a:cs typeface="Calibri"/>
              </a:rPr>
              <a:t>of class </a:t>
            </a:r>
            <a:r>
              <a:rPr sz="1800" dirty="0">
                <a:latin typeface="Calibri"/>
                <a:cs typeface="Calibri"/>
              </a:rPr>
              <a:t>c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indicator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example </a:t>
            </a:r>
            <a:r>
              <a:rPr sz="1800" dirty="0">
                <a:latin typeface="Calibri"/>
                <a:cs typeface="Calibri"/>
              </a:rPr>
              <a:t>i </a:t>
            </a:r>
            <a:r>
              <a:rPr sz="1800" spc="-5" dirty="0">
                <a:latin typeface="Calibri"/>
                <a:cs typeface="Calibri"/>
              </a:rPr>
              <a:t>has label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99609" y="3582161"/>
            <a:ext cx="600710" cy="1296035"/>
          </a:xfrm>
          <a:custGeom>
            <a:avLst/>
            <a:gdLst/>
            <a:ahLst/>
            <a:cxnLst/>
            <a:rect l="l" t="t" r="r" b="b"/>
            <a:pathLst>
              <a:path w="600710" h="1296035">
                <a:moveTo>
                  <a:pt x="556962" y="65276"/>
                </a:moveTo>
                <a:lnTo>
                  <a:pt x="0" y="1287271"/>
                </a:lnTo>
                <a:lnTo>
                  <a:pt x="18033" y="1295527"/>
                </a:lnTo>
                <a:lnTo>
                  <a:pt x="574972" y="73457"/>
                </a:lnTo>
                <a:lnTo>
                  <a:pt x="556962" y="65276"/>
                </a:lnTo>
                <a:close/>
              </a:path>
              <a:path w="600710" h="1296035">
                <a:moveTo>
                  <a:pt x="599459" y="53720"/>
                </a:moveTo>
                <a:lnTo>
                  <a:pt x="562228" y="53720"/>
                </a:lnTo>
                <a:lnTo>
                  <a:pt x="580263" y="61849"/>
                </a:lnTo>
                <a:lnTo>
                  <a:pt x="574972" y="73457"/>
                </a:lnTo>
                <a:lnTo>
                  <a:pt x="600582" y="85089"/>
                </a:lnTo>
                <a:lnTo>
                  <a:pt x="599459" y="53720"/>
                </a:lnTo>
                <a:close/>
              </a:path>
              <a:path w="600710" h="1296035">
                <a:moveTo>
                  <a:pt x="562228" y="53720"/>
                </a:moveTo>
                <a:lnTo>
                  <a:pt x="556962" y="65276"/>
                </a:lnTo>
                <a:lnTo>
                  <a:pt x="574972" y="73457"/>
                </a:lnTo>
                <a:lnTo>
                  <a:pt x="580263" y="61849"/>
                </a:lnTo>
                <a:lnTo>
                  <a:pt x="562228" y="53720"/>
                </a:lnTo>
                <a:close/>
              </a:path>
              <a:path w="600710" h="1296035">
                <a:moveTo>
                  <a:pt x="597535" y="0"/>
                </a:moveTo>
                <a:lnTo>
                  <a:pt x="531240" y="53593"/>
                </a:lnTo>
                <a:lnTo>
                  <a:pt x="556962" y="65276"/>
                </a:lnTo>
                <a:lnTo>
                  <a:pt x="562228" y="53720"/>
                </a:lnTo>
                <a:lnTo>
                  <a:pt x="599459" y="53720"/>
                </a:lnTo>
                <a:lnTo>
                  <a:pt x="59753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3293" y="3665854"/>
            <a:ext cx="1409065" cy="649605"/>
          </a:xfrm>
          <a:custGeom>
            <a:avLst/>
            <a:gdLst/>
            <a:ahLst/>
            <a:cxnLst/>
            <a:rect l="l" t="t" r="r" b="b"/>
            <a:pathLst>
              <a:path w="1409065" h="649604">
                <a:moveTo>
                  <a:pt x="73488" y="25542"/>
                </a:moveTo>
                <a:lnTo>
                  <a:pt x="65239" y="43704"/>
                </a:lnTo>
                <a:lnTo>
                  <a:pt x="1400809" y="649351"/>
                </a:lnTo>
                <a:lnTo>
                  <a:pt x="1408937" y="631317"/>
                </a:lnTo>
                <a:lnTo>
                  <a:pt x="73488" y="25542"/>
                </a:lnTo>
                <a:close/>
              </a:path>
              <a:path w="1409065" h="649604">
                <a:moveTo>
                  <a:pt x="85089" y="0"/>
                </a:moveTo>
                <a:lnTo>
                  <a:pt x="0" y="3175"/>
                </a:lnTo>
                <a:lnTo>
                  <a:pt x="53594" y="69342"/>
                </a:lnTo>
                <a:lnTo>
                  <a:pt x="65239" y="43704"/>
                </a:lnTo>
                <a:lnTo>
                  <a:pt x="53721" y="38481"/>
                </a:lnTo>
                <a:lnTo>
                  <a:pt x="61975" y="20320"/>
                </a:lnTo>
                <a:lnTo>
                  <a:pt x="75860" y="20320"/>
                </a:lnTo>
                <a:lnTo>
                  <a:pt x="85089" y="0"/>
                </a:lnTo>
                <a:close/>
              </a:path>
              <a:path w="1409065" h="649604">
                <a:moveTo>
                  <a:pt x="61975" y="20320"/>
                </a:moveTo>
                <a:lnTo>
                  <a:pt x="53721" y="38481"/>
                </a:lnTo>
                <a:lnTo>
                  <a:pt x="65239" y="43704"/>
                </a:lnTo>
                <a:lnTo>
                  <a:pt x="73488" y="25542"/>
                </a:lnTo>
                <a:lnTo>
                  <a:pt x="61975" y="20320"/>
                </a:lnTo>
                <a:close/>
              </a:path>
              <a:path w="1409065" h="649604">
                <a:moveTo>
                  <a:pt x="75860" y="20320"/>
                </a:moveTo>
                <a:lnTo>
                  <a:pt x="61975" y="20320"/>
                </a:lnTo>
                <a:lnTo>
                  <a:pt x="73488" y="25542"/>
                </a:lnTo>
                <a:lnTo>
                  <a:pt x="75860" y="2032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50" y="610311"/>
            <a:ext cx="6321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Stochastic Gradient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950" y="1721637"/>
            <a:ext cx="10029825" cy="13030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SGD </a:t>
            </a:r>
            <a:r>
              <a:rPr sz="2800" spc="-5" dirty="0">
                <a:latin typeface="Calibri"/>
                <a:cs typeface="Calibri"/>
              </a:rPr>
              <a:t>with a </a:t>
            </a:r>
            <a:r>
              <a:rPr sz="2800" spc="-20" dirty="0">
                <a:latin typeface="Calibri"/>
                <a:cs typeface="Calibri"/>
              </a:rPr>
              <a:t>batch </a:t>
            </a:r>
            <a:r>
              <a:rPr sz="2800" spc="-25" dirty="0">
                <a:latin typeface="Calibri"/>
                <a:cs typeface="Calibri"/>
              </a:rPr>
              <a:t>size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128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2690"/>
              </a:lnSpc>
              <a:spcBef>
                <a:spcPts val="969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35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initialized at </a:t>
            </a:r>
            <a:r>
              <a:rPr sz="2800" spc="-5" dirty="0">
                <a:latin typeface="Calibri"/>
                <a:cs typeface="Calibri"/>
              </a:rPr>
              <a:t>0.01; </a:t>
            </a:r>
            <a:r>
              <a:rPr sz="2800" spc="-10" dirty="0">
                <a:latin typeface="Calibri"/>
                <a:cs typeface="Calibri"/>
              </a:rPr>
              <a:t>divided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10 if </a:t>
            </a:r>
            <a:r>
              <a:rPr sz="2800" spc="-15" dirty="0">
                <a:latin typeface="Calibri"/>
                <a:cs typeface="Calibri"/>
              </a:rPr>
              <a:t>validation error </a:t>
            </a:r>
            <a:r>
              <a:rPr sz="2800" spc="-35" dirty="0">
                <a:latin typeface="Calibri"/>
                <a:cs typeface="Calibri"/>
              </a:rPr>
              <a:t>rate  </a:t>
            </a:r>
            <a:r>
              <a:rPr sz="2800" spc="-15" dirty="0">
                <a:latin typeface="Calibri"/>
                <a:cs typeface="Calibri"/>
              </a:rPr>
              <a:t>stopped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improving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950" y="3042285"/>
            <a:ext cx="3966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Update </a:t>
            </a:r>
            <a:r>
              <a:rPr sz="2800" spc="-10" dirty="0">
                <a:latin typeface="Calibri"/>
                <a:cs typeface="Calibri"/>
              </a:rPr>
              <a:t>rule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weight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30" dirty="0">
                <a:latin typeface="Cambria Math"/>
                <a:cs typeface="Cambria Math"/>
              </a:rPr>
              <a:t>𝑤</a:t>
            </a:r>
            <a:r>
              <a:rPr sz="2800" spc="3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4777" y="3703701"/>
            <a:ext cx="5828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5" dirty="0">
                <a:latin typeface="Cambria Math"/>
                <a:cs typeface="Cambria Math"/>
              </a:rPr>
              <a:t>𝑣</a:t>
            </a:r>
            <a:r>
              <a:rPr sz="3075" spc="22" baseline="-16260" dirty="0">
                <a:latin typeface="Cambria Math"/>
                <a:cs typeface="Cambria Math"/>
              </a:rPr>
              <a:t>𝑖+1 </a:t>
            </a:r>
            <a:r>
              <a:rPr sz="2800" spc="-5" dirty="0">
                <a:latin typeface="Cambria Math"/>
                <a:cs typeface="Cambria Math"/>
              </a:rPr>
              <a:t>≔ 0.9 ∗ </a:t>
            </a:r>
            <a:r>
              <a:rPr sz="2800" spc="10" dirty="0">
                <a:latin typeface="Cambria Math"/>
                <a:cs typeface="Cambria Math"/>
              </a:rPr>
              <a:t>𝑣</a:t>
            </a:r>
            <a:r>
              <a:rPr sz="3075" spc="15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− </a:t>
            </a:r>
            <a:r>
              <a:rPr sz="2800" spc="-10" dirty="0">
                <a:latin typeface="Cambria Math"/>
                <a:cs typeface="Cambria Math"/>
              </a:rPr>
              <a:t>0.0005 </a:t>
            </a:r>
            <a:r>
              <a:rPr sz="2800" spc="-5" dirty="0">
                <a:latin typeface="Cambria Math"/>
                <a:cs typeface="Cambria Math"/>
              </a:rPr>
              <a:t>∗ 𝜖 ∗ </a:t>
            </a:r>
            <a:r>
              <a:rPr sz="2800" spc="-20" dirty="0">
                <a:latin typeface="Cambria Math"/>
                <a:cs typeface="Cambria Math"/>
              </a:rPr>
              <a:t>𝑤</a:t>
            </a:r>
            <a:r>
              <a:rPr sz="3075" spc="-30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− 𝜖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∗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29803" y="3453510"/>
            <a:ext cx="1137920" cy="1031875"/>
          </a:xfrm>
          <a:custGeom>
            <a:avLst/>
            <a:gdLst/>
            <a:ahLst/>
            <a:cxnLst/>
            <a:rect l="l" t="t" r="r" b="b"/>
            <a:pathLst>
              <a:path w="1137920" h="1031875">
                <a:moveTo>
                  <a:pt x="1050163" y="0"/>
                </a:moveTo>
                <a:lnTo>
                  <a:pt x="1031494" y="3301"/>
                </a:lnTo>
                <a:lnTo>
                  <a:pt x="1105535" y="515619"/>
                </a:lnTo>
                <a:lnTo>
                  <a:pt x="1031494" y="1028064"/>
                </a:lnTo>
                <a:lnTo>
                  <a:pt x="1050163" y="1031494"/>
                </a:lnTo>
                <a:lnTo>
                  <a:pt x="1137412" y="522096"/>
                </a:lnTo>
                <a:lnTo>
                  <a:pt x="1137412" y="509269"/>
                </a:lnTo>
                <a:lnTo>
                  <a:pt x="1050163" y="0"/>
                </a:lnTo>
                <a:close/>
              </a:path>
              <a:path w="1137920" h="1031875">
                <a:moveTo>
                  <a:pt x="87249" y="0"/>
                </a:moveTo>
                <a:lnTo>
                  <a:pt x="0" y="509269"/>
                </a:lnTo>
                <a:lnTo>
                  <a:pt x="0" y="522096"/>
                </a:lnTo>
                <a:lnTo>
                  <a:pt x="87249" y="1031494"/>
                </a:lnTo>
                <a:lnTo>
                  <a:pt x="105918" y="1028064"/>
                </a:lnTo>
                <a:lnTo>
                  <a:pt x="31876" y="515619"/>
                </a:lnTo>
                <a:lnTo>
                  <a:pt x="105918" y="3301"/>
                </a:lnTo>
                <a:lnTo>
                  <a:pt x="87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5372" y="3969258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091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71661" y="3435477"/>
            <a:ext cx="575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r>
              <a:rPr sz="2800" spc="-340" dirty="0">
                <a:latin typeface="Cambria Math"/>
                <a:cs typeface="Cambria Math"/>
              </a:rPr>
              <a:t> </a:t>
            </a:r>
            <a:r>
              <a:rPr sz="4200" spc="-2737" baseline="-41666" dirty="0">
                <a:latin typeface="Cambria Math"/>
                <a:cs typeface="Cambria Math"/>
              </a:rPr>
              <a:t>ቤ</a:t>
            </a:r>
            <a:endParaRPr sz="4200" baseline="-41666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3561" y="3941445"/>
            <a:ext cx="487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1826" y="4200219"/>
            <a:ext cx="3175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00" dirty="0">
                <a:latin typeface="Cambria Math"/>
                <a:cs typeface="Cambria Math"/>
              </a:rPr>
              <a:t>𝑤</a:t>
            </a:r>
            <a:r>
              <a:rPr sz="2475" spc="502" baseline="-15151" dirty="0">
                <a:latin typeface="Cambria Math"/>
                <a:cs typeface="Cambria Math"/>
              </a:rPr>
              <a:t>𝑖</a:t>
            </a:r>
            <a:endParaRPr sz="2475" baseline="-15151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7882" y="4314519"/>
            <a:ext cx="29210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55" dirty="0">
                <a:latin typeface="Cambria Math"/>
                <a:cs typeface="Cambria Math"/>
              </a:rPr>
              <a:t>𝐷</a:t>
            </a:r>
            <a:r>
              <a:rPr sz="2475" spc="502" baseline="-15151" dirty="0">
                <a:latin typeface="Cambria Math"/>
                <a:cs typeface="Cambria Math"/>
              </a:rPr>
              <a:t>𝑖</a:t>
            </a:r>
            <a:endParaRPr sz="2475" baseline="-15151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7420" y="4612385"/>
            <a:ext cx="267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0" baseline="11904" dirty="0">
                <a:latin typeface="Cambria Math"/>
                <a:cs typeface="Cambria Math"/>
              </a:rPr>
              <a:t>𝑤</a:t>
            </a:r>
            <a:r>
              <a:rPr sz="2050" spc="0" dirty="0">
                <a:latin typeface="Cambria Math"/>
                <a:cs typeface="Cambria Math"/>
              </a:rPr>
              <a:t>𝑖+1 </a:t>
            </a:r>
            <a:r>
              <a:rPr sz="4200" spc="-7" baseline="11904" dirty="0">
                <a:latin typeface="Cambria Math"/>
                <a:cs typeface="Cambria Math"/>
              </a:rPr>
              <a:t>≔ </a:t>
            </a:r>
            <a:r>
              <a:rPr sz="4200" spc="-30" baseline="11904" dirty="0">
                <a:latin typeface="Cambria Math"/>
                <a:cs typeface="Cambria Math"/>
              </a:rPr>
              <a:t>𝑤</a:t>
            </a:r>
            <a:r>
              <a:rPr sz="2050" spc="-20" dirty="0">
                <a:latin typeface="Cambria Math"/>
                <a:cs typeface="Cambria Math"/>
              </a:rPr>
              <a:t>𝑖 </a:t>
            </a:r>
            <a:r>
              <a:rPr sz="4200" spc="-7" baseline="11904" dirty="0">
                <a:latin typeface="Cambria Math"/>
                <a:cs typeface="Cambria Math"/>
              </a:rPr>
              <a:t>+</a:t>
            </a:r>
            <a:r>
              <a:rPr sz="4200" spc="37" baseline="11904" dirty="0">
                <a:latin typeface="Cambria Math"/>
                <a:cs typeface="Cambria Math"/>
              </a:rPr>
              <a:t> </a:t>
            </a:r>
            <a:r>
              <a:rPr sz="4200" spc="22" baseline="11904" dirty="0">
                <a:latin typeface="Cambria Math"/>
                <a:cs typeface="Cambria Math"/>
              </a:rPr>
              <a:t>𝑣</a:t>
            </a:r>
            <a:r>
              <a:rPr sz="2050" spc="15" dirty="0">
                <a:latin typeface="Cambria Math"/>
                <a:cs typeface="Cambria Math"/>
              </a:rPr>
              <a:t>𝑖+1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3950" y="5482234"/>
            <a:ext cx="9439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 2"/>
              <a:buChar char="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~ 90 </a:t>
            </a:r>
            <a:r>
              <a:rPr sz="2800" spc="-10" dirty="0">
                <a:latin typeface="Calibri"/>
                <a:cs typeface="Calibri"/>
              </a:rPr>
              <a:t>cycles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five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six </a:t>
            </a:r>
            <a:r>
              <a:rPr sz="2800" spc="-25" dirty="0">
                <a:latin typeface="Calibri"/>
                <a:cs typeface="Calibri"/>
              </a:rPr>
              <a:t>days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two NVIDIA GTX </a:t>
            </a:r>
            <a:r>
              <a:rPr sz="2800" spc="-5" dirty="0">
                <a:latin typeface="Calibri"/>
                <a:cs typeface="Calibri"/>
              </a:rPr>
              <a:t>580 3GB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GPUs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99486" y="4801616"/>
            <a:ext cx="1123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momentum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64529" y="3307207"/>
            <a:ext cx="584200" cy="400050"/>
          </a:xfrm>
          <a:custGeom>
            <a:avLst/>
            <a:gdLst/>
            <a:ahLst/>
            <a:cxnLst/>
            <a:rect l="l" t="t" r="r" b="b"/>
            <a:pathLst>
              <a:path w="584200" h="400050">
                <a:moveTo>
                  <a:pt x="41783" y="325500"/>
                </a:moveTo>
                <a:lnTo>
                  <a:pt x="0" y="399668"/>
                </a:lnTo>
                <a:lnTo>
                  <a:pt x="84455" y="388619"/>
                </a:lnTo>
                <a:lnTo>
                  <a:pt x="73465" y="372363"/>
                </a:lnTo>
                <a:lnTo>
                  <a:pt x="58166" y="372363"/>
                </a:lnTo>
                <a:lnTo>
                  <a:pt x="46990" y="355980"/>
                </a:lnTo>
                <a:lnTo>
                  <a:pt x="57554" y="348829"/>
                </a:lnTo>
                <a:lnTo>
                  <a:pt x="41783" y="325500"/>
                </a:lnTo>
                <a:close/>
              </a:path>
              <a:path w="584200" h="400050">
                <a:moveTo>
                  <a:pt x="57554" y="348829"/>
                </a:moveTo>
                <a:lnTo>
                  <a:pt x="46990" y="355980"/>
                </a:lnTo>
                <a:lnTo>
                  <a:pt x="58166" y="372363"/>
                </a:lnTo>
                <a:lnTo>
                  <a:pt x="68663" y="365261"/>
                </a:lnTo>
                <a:lnTo>
                  <a:pt x="57554" y="348829"/>
                </a:lnTo>
                <a:close/>
              </a:path>
              <a:path w="584200" h="400050">
                <a:moveTo>
                  <a:pt x="68663" y="365261"/>
                </a:moveTo>
                <a:lnTo>
                  <a:pt x="58166" y="372363"/>
                </a:lnTo>
                <a:lnTo>
                  <a:pt x="73465" y="372363"/>
                </a:lnTo>
                <a:lnTo>
                  <a:pt x="68663" y="365261"/>
                </a:lnTo>
                <a:close/>
              </a:path>
              <a:path w="584200" h="400050">
                <a:moveTo>
                  <a:pt x="572897" y="0"/>
                </a:moveTo>
                <a:lnTo>
                  <a:pt x="57554" y="348829"/>
                </a:lnTo>
                <a:lnTo>
                  <a:pt x="68663" y="365261"/>
                </a:lnTo>
                <a:lnTo>
                  <a:pt x="584073" y="16509"/>
                </a:lnTo>
                <a:lnTo>
                  <a:pt x="57289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1970" y="4203953"/>
            <a:ext cx="653415" cy="586740"/>
          </a:xfrm>
          <a:custGeom>
            <a:avLst/>
            <a:gdLst/>
            <a:ahLst/>
            <a:cxnLst/>
            <a:rect l="l" t="t" r="r" b="b"/>
            <a:pathLst>
              <a:path w="653414" h="586739">
                <a:moveTo>
                  <a:pt x="589898" y="43465"/>
                </a:moveTo>
                <a:lnTo>
                  <a:pt x="0" y="571500"/>
                </a:lnTo>
                <a:lnTo>
                  <a:pt x="13207" y="586232"/>
                </a:lnTo>
                <a:lnTo>
                  <a:pt x="603155" y="58279"/>
                </a:lnTo>
                <a:lnTo>
                  <a:pt x="589898" y="43465"/>
                </a:lnTo>
                <a:close/>
              </a:path>
              <a:path w="653414" h="586739">
                <a:moveTo>
                  <a:pt x="639463" y="34925"/>
                </a:moveTo>
                <a:lnTo>
                  <a:pt x="599440" y="34925"/>
                </a:lnTo>
                <a:lnTo>
                  <a:pt x="612647" y="49784"/>
                </a:lnTo>
                <a:lnTo>
                  <a:pt x="603155" y="58279"/>
                </a:lnTo>
                <a:lnTo>
                  <a:pt x="621919" y="79248"/>
                </a:lnTo>
                <a:lnTo>
                  <a:pt x="639463" y="34925"/>
                </a:lnTo>
                <a:close/>
              </a:path>
              <a:path w="653414" h="586739">
                <a:moveTo>
                  <a:pt x="599440" y="34925"/>
                </a:moveTo>
                <a:lnTo>
                  <a:pt x="589898" y="43465"/>
                </a:lnTo>
                <a:lnTo>
                  <a:pt x="603155" y="58279"/>
                </a:lnTo>
                <a:lnTo>
                  <a:pt x="612647" y="49784"/>
                </a:lnTo>
                <a:lnTo>
                  <a:pt x="599440" y="34925"/>
                </a:lnTo>
                <a:close/>
              </a:path>
              <a:path w="653414" h="586739">
                <a:moveTo>
                  <a:pt x="653288" y="0"/>
                </a:moveTo>
                <a:lnTo>
                  <a:pt x="571119" y="22479"/>
                </a:lnTo>
                <a:lnTo>
                  <a:pt x="589898" y="43465"/>
                </a:lnTo>
                <a:lnTo>
                  <a:pt x="599440" y="34925"/>
                </a:lnTo>
                <a:lnTo>
                  <a:pt x="639463" y="34925"/>
                </a:lnTo>
                <a:lnTo>
                  <a:pt x="65328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37218" y="4986273"/>
            <a:ext cx="152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Gradient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18269" y="4583429"/>
            <a:ext cx="497205" cy="392430"/>
          </a:xfrm>
          <a:custGeom>
            <a:avLst/>
            <a:gdLst/>
            <a:ahLst/>
            <a:cxnLst/>
            <a:rect l="l" t="t" r="r" b="b"/>
            <a:pathLst>
              <a:path w="497204" h="392429">
                <a:moveTo>
                  <a:pt x="66078" y="39164"/>
                </a:moveTo>
                <a:lnTo>
                  <a:pt x="53806" y="54819"/>
                </a:lnTo>
                <a:lnTo>
                  <a:pt x="484631" y="392430"/>
                </a:lnTo>
                <a:lnTo>
                  <a:pt x="496824" y="376809"/>
                </a:lnTo>
                <a:lnTo>
                  <a:pt x="66078" y="39164"/>
                </a:lnTo>
                <a:close/>
              </a:path>
              <a:path w="497204" h="392429">
                <a:moveTo>
                  <a:pt x="0" y="0"/>
                </a:moveTo>
                <a:lnTo>
                  <a:pt x="36449" y="76962"/>
                </a:lnTo>
                <a:lnTo>
                  <a:pt x="53806" y="54819"/>
                </a:lnTo>
                <a:lnTo>
                  <a:pt x="43814" y="46990"/>
                </a:lnTo>
                <a:lnTo>
                  <a:pt x="56133" y="31369"/>
                </a:lnTo>
                <a:lnTo>
                  <a:pt x="72189" y="31369"/>
                </a:lnTo>
                <a:lnTo>
                  <a:pt x="83438" y="17018"/>
                </a:lnTo>
                <a:lnTo>
                  <a:pt x="0" y="0"/>
                </a:lnTo>
                <a:close/>
              </a:path>
              <a:path w="497204" h="392429">
                <a:moveTo>
                  <a:pt x="56133" y="31369"/>
                </a:moveTo>
                <a:lnTo>
                  <a:pt x="43814" y="46990"/>
                </a:lnTo>
                <a:lnTo>
                  <a:pt x="53806" y="54819"/>
                </a:lnTo>
                <a:lnTo>
                  <a:pt x="66078" y="39164"/>
                </a:lnTo>
                <a:lnTo>
                  <a:pt x="56133" y="31369"/>
                </a:lnTo>
                <a:close/>
              </a:path>
              <a:path w="497204" h="392429">
                <a:moveTo>
                  <a:pt x="72189" y="31369"/>
                </a:moveTo>
                <a:lnTo>
                  <a:pt x="56133" y="31369"/>
                </a:lnTo>
                <a:lnTo>
                  <a:pt x="66078" y="39164"/>
                </a:lnTo>
                <a:lnTo>
                  <a:pt x="72189" y="3136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96458" y="2963417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4989" algn="l"/>
              </a:tabLst>
            </a:pPr>
            <a:r>
              <a:rPr sz="1800" spc="-5" dirty="0">
                <a:latin typeface="Calibri"/>
                <a:cs typeface="Calibri"/>
              </a:rPr>
              <a:t>weight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decay	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49438" y="3312540"/>
            <a:ext cx="178435" cy="511809"/>
          </a:xfrm>
          <a:custGeom>
            <a:avLst/>
            <a:gdLst/>
            <a:ahLst/>
            <a:cxnLst/>
            <a:rect l="l" t="t" r="r" b="b"/>
            <a:pathLst>
              <a:path w="178434" h="511810">
                <a:moveTo>
                  <a:pt x="0" y="427355"/>
                </a:moveTo>
                <a:lnTo>
                  <a:pt x="14223" y="511302"/>
                </a:lnTo>
                <a:lnTo>
                  <a:pt x="69163" y="453390"/>
                </a:lnTo>
                <a:lnTo>
                  <a:pt x="42163" y="453390"/>
                </a:lnTo>
                <a:lnTo>
                  <a:pt x="23240" y="447675"/>
                </a:lnTo>
                <a:lnTo>
                  <a:pt x="26937" y="435520"/>
                </a:lnTo>
                <a:lnTo>
                  <a:pt x="0" y="427355"/>
                </a:lnTo>
                <a:close/>
              </a:path>
              <a:path w="178434" h="511810">
                <a:moveTo>
                  <a:pt x="26937" y="435520"/>
                </a:moveTo>
                <a:lnTo>
                  <a:pt x="23240" y="447675"/>
                </a:lnTo>
                <a:lnTo>
                  <a:pt x="42163" y="453390"/>
                </a:lnTo>
                <a:lnTo>
                  <a:pt x="45855" y="441255"/>
                </a:lnTo>
                <a:lnTo>
                  <a:pt x="26937" y="435520"/>
                </a:lnTo>
                <a:close/>
              </a:path>
              <a:path w="178434" h="511810">
                <a:moveTo>
                  <a:pt x="45855" y="441255"/>
                </a:moveTo>
                <a:lnTo>
                  <a:pt x="42163" y="453390"/>
                </a:lnTo>
                <a:lnTo>
                  <a:pt x="69163" y="453390"/>
                </a:lnTo>
                <a:lnTo>
                  <a:pt x="72897" y="449453"/>
                </a:lnTo>
                <a:lnTo>
                  <a:pt x="45855" y="441255"/>
                </a:lnTo>
                <a:close/>
              </a:path>
              <a:path w="178434" h="511810">
                <a:moveTo>
                  <a:pt x="159384" y="0"/>
                </a:moveTo>
                <a:lnTo>
                  <a:pt x="26937" y="435520"/>
                </a:lnTo>
                <a:lnTo>
                  <a:pt x="45855" y="441255"/>
                </a:lnTo>
                <a:lnTo>
                  <a:pt x="178307" y="5842"/>
                </a:lnTo>
                <a:lnTo>
                  <a:pt x="15938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5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32" y="295631"/>
            <a:ext cx="6646429" cy="208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879728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AlexNet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221634" y="1743316"/>
            <a:ext cx="5641340" cy="34163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(simplified) AlexNet 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776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776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801" y="2442583"/>
            <a:ext cx="4550833" cy="28383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solidFill>
                  <a:srgbClr val="0000FF"/>
                </a:solidFill>
                <a:latin typeface="Arial"/>
                <a:cs typeface="Arial"/>
              </a:rPr>
              <a:t>Details/Retrospectives: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first use of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ReLU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used Norm layers (not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common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anymore)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heavy data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augmentation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dropout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0.5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batch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SGD Momentum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0.9</a:t>
            </a:r>
            <a:endParaRPr sz="1867">
              <a:latin typeface="Arial"/>
              <a:cs typeface="Arial"/>
            </a:endParaRPr>
          </a:p>
          <a:p>
            <a:pPr marL="16933" marR="597730">
              <a:lnSpc>
                <a:spcPts val="2200"/>
              </a:lnSpc>
              <a:spcBef>
                <a:spcPts val="87"/>
              </a:spcBef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Learning rate 1e-2, reduced by 10  manually when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val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plateaus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133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L2 weight decay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5e-4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3511" y="5822850"/>
            <a:ext cx="5772504" cy="120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634" y="5118574"/>
            <a:ext cx="4314613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7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7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7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(class</a:t>
            </a:r>
            <a:r>
              <a:rPr sz="1867" spc="-7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1800" y="5259041"/>
            <a:ext cx="38066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- 7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CNN ensemble: 18.2% -&gt;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15.4%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63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9054" y="1241500"/>
            <a:ext cx="8146263" cy="442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5978" y="5874680"/>
            <a:ext cx="3540145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60432" y="1071299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9" y="0"/>
                </a:lnTo>
                <a:lnTo>
                  <a:pt x="2958899" y="544499"/>
                </a:lnTo>
                <a:lnTo>
                  <a:pt x="0" y="54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05634" y="2699033"/>
            <a:ext cx="1084580" cy="3032760"/>
          </a:xfrm>
          <a:custGeom>
            <a:avLst/>
            <a:gdLst/>
            <a:ahLst/>
            <a:cxnLst/>
            <a:rect l="l" t="t" r="r" b="b"/>
            <a:pathLst>
              <a:path w="813435" h="2274570">
                <a:moveTo>
                  <a:pt x="0" y="0"/>
                </a:moveTo>
                <a:lnTo>
                  <a:pt x="813299" y="0"/>
                </a:lnTo>
                <a:lnTo>
                  <a:pt x="813299" y="2274299"/>
                </a:lnTo>
                <a:lnTo>
                  <a:pt x="0" y="22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4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4616033" y="1312018"/>
            <a:ext cx="2352040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ZFNet: Improved  hyperparameters</a:t>
            </a:r>
            <a:r>
              <a:rPr sz="1867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over  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3253" y="2024633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34" y="0"/>
                </a:moveTo>
                <a:lnTo>
                  <a:pt x="0" y="39157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5998626" y="2532538"/>
            <a:ext cx="109253" cy="142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64</a:t>
            </a:fld>
            <a:endParaRPr sz="2667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9054" y="1241500"/>
            <a:ext cx="8146263" cy="442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5978" y="5874680"/>
            <a:ext cx="3540145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60432" y="1071299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9" y="0"/>
                </a:lnTo>
                <a:lnTo>
                  <a:pt x="2958899" y="544499"/>
                </a:lnTo>
                <a:lnTo>
                  <a:pt x="0" y="54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3361234" y="2699033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9" y="0"/>
                </a:lnTo>
                <a:lnTo>
                  <a:pt x="1608299" y="2274299"/>
                </a:lnTo>
                <a:lnTo>
                  <a:pt x="0" y="22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4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3904833" y="1616818"/>
            <a:ext cx="18643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867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3" y="2024633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34" y="0"/>
                </a:moveTo>
                <a:lnTo>
                  <a:pt x="0" y="39157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4384226" y="2532538"/>
            <a:ext cx="109253" cy="142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65</a:t>
            </a:fld>
            <a:endParaRPr sz="2667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82128" y="764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66</a:t>
            </a:fld>
            <a:endParaRPr sz="2667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682128" y="3109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79461" y="2683354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57061" y="350471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729260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VGGNet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534001" y="1619808"/>
            <a:ext cx="4213860" cy="2630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Small filters, Deeper</a:t>
            </a:r>
            <a:r>
              <a:rPr sz="2400" spc="-8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>
              <a:latin typeface="Times New Roman"/>
              <a:cs typeface="Times New Roman"/>
            </a:endParaRPr>
          </a:p>
          <a:p>
            <a:pPr marL="16933"/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8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(AlexNet)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-&gt; 16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19 layers</a:t>
            </a:r>
            <a:r>
              <a:rPr sz="2400" spc="-8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(VGG16Net)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3x3 CONV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1, pad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2x2 MAX POOL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01" y="4566208"/>
            <a:ext cx="4491567" cy="112996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0319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ILSVRC’13  (ZFNet)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-&gt; 7.3%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5733" y="5483251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93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617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729260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VGGNet</a:t>
            </a:r>
            <a:endParaRPr sz="4000" dirty="0"/>
          </a:p>
        </p:txBody>
      </p:sp>
      <p:sp>
        <p:nvSpPr>
          <p:cNvPr id="11" name="object 1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67</a:t>
            </a:fld>
            <a:endParaRPr sz="2667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28" y="764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28" y="3109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61" y="2683354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61" y="350471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33" y="5483251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729260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VGGNet</a:t>
            </a:r>
            <a:endParaRPr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68</a:t>
            </a:fld>
            <a:endParaRPr sz="2667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28" y="764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28" y="3109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61" y="2683354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61" y="350471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33" y="5483251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7" y="2796375"/>
            <a:ext cx="5478780" cy="224905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89744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(stride 1) 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effective receptive field of  three 3x3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(stride 1)</a:t>
            </a:r>
            <a:r>
              <a:rPr sz="2400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layers?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729260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VGGNet</a:t>
            </a:r>
            <a:endParaRPr sz="4000" dirty="0"/>
          </a:p>
        </p:txBody>
      </p:sp>
      <p:sp>
        <p:nvSpPr>
          <p:cNvPr id="12" name="object 1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69</a:t>
            </a:fld>
            <a:endParaRPr sz="2667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28" y="764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28" y="3109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61" y="2683354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61" y="350471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33" y="5483251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7" y="2980524"/>
            <a:ext cx="5395805" cy="111047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(stride 1) 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984" y="725091"/>
            <a:ext cx="6854815" cy="6861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How </a:t>
            </a:r>
            <a:r>
              <a:rPr dirty="0"/>
              <a:t>to </a:t>
            </a:r>
            <a:r>
              <a:rPr spc="46" dirty="0"/>
              <a:t>teach </a:t>
            </a:r>
            <a:r>
              <a:rPr spc="-4" dirty="0"/>
              <a:t>a </a:t>
            </a:r>
            <a:r>
              <a:rPr spc="32" dirty="0"/>
              <a:t>machine</a:t>
            </a:r>
            <a:r>
              <a:rPr spc="-77" dirty="0"/>
              <a:t> </a:t>
            </a:r>
            <a:r>
              <a:rPr spc="-239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2497336" y="2437805"/>
            <a:ext cx="2009180" cy="2678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5613797" y="2437805"/>
            <a:ext cx="2009180" cy="267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4525795" y="3406671"/>
            <a:ext cx="1060230" cy="476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551164" y="3415596"/>
            <a:ext cx="1008072" cy="423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 txBox="1"/>
          <p:nvPr/>
        </p:nvSpPr>
        <p:spPr>
          <a:xfrm>
            <a:off x="4730642" y="3020244"/>
            <a:ext cx="650527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35" dirty="0">
                <a:latin typeface="Arial"/>
                <a:cs typeface="Arial"/>
              </a:rPr>
              <a:t>edges</a:t>
            </a:r>
            <a:endParaRPr sz="1758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1899" y="3406671"/>
            <a:ext cx="1060230" cy="476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7667625" y="3415596"/>
            <a:ext cx="1007715" cy="423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 txBox="1"/>
          <p:nvPr/>
        </p:nvSpPr>
        <p:spPr>
          <a:xfrm>
            <a:off x="7722739" y="3020244"/>
            <a:ext cx="898773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7" dirty="0">
                <a:latin typeface="Arial"/>
                <a:cs typeface="Arial"/>
              </a:rPr>
              <a:t>classifier</a:t>
            </a:r>
            <a:endParaRPr sz="175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5749" y="5329014"/>
            <a:ext cx="3636615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-4" dirty="0">
                <a:latin typeface="Arial"/>
                <a:cs typeface="Arial"/>
              </a:rPr>
              <a:t>(or any other </a:t>
            </a:r>
            <a:r>
              <a:rPr sz="1758" b="1" spc="-4" dirty="0">
                <a:latin typeface="Arial"/>
                <a:cs typeface="Arial"/>
              </a:rPr>
              <a:t>hand-crafted</a:t>
            </a:r>
            <a:r>
              <a:rPr sz="1758" b="1" spc="4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features)</a:t>
            </a:r>
            <a:endParaRPr sz="1758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98682" y="3375116"/>
            <a:ext cx="1026030" cy="5399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8721328" y="3384352"/>
            <a:ext cx="973336" cy="482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 txBox="1"/>
          <p:nvPr/>
        </p:nvSpPr>
        <p:spPr>
          <a:xfrm>
            <a:off x="8721328" y="3475578"/>
            <a:ext cx="973336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>
              <a:spcBef>
                <a:spcPts val="70"/>
              </a:spcBef>
            </a:pPr>
            <a:r>
              <a:rPr sz="1758" spc="-18" dirty="0">
                <a:latin typeface="Arial"/>
                <a:cs typeface="Arial"/>
              </a:rPr>
              <a:t>Person</a:t>
            </a:r>
            <a:endParaRPr sz="1758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20516" y="1451076"/>
            <a:ext cx="7750969" cy="0"/>
          </a:xfrm>
          <a:custGeom>
            <a:avLst/>
            <a:gdLst/>
            <a:ahLst/>
            <a:cxnLst/>
            <a:rect l="l" t="t" r="r" b="b"/>
            <a:pathLst>
              <a:path w="11023600">
                <a:moveTo>
                  <a:pt x="0" y="0"/>
                </a:moveTo>
                <a:lnTo>
                  <a:pt x="11023605" y="0"/>
                </a:lnTo>
              </a:path>
            </a:pathLst>
          </a:custGeom>
          <a:ln w="381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9385563" y="4616154"/>
            <a:ext cx="558551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434"/>
              </a:lnSpc>
            </a:pPr>
            <a:fld id="{81D60167-4931-47E6-BA6A-407CBD079E47}" type="slidenum">
              <a:rPr spc="-4" dirty="0"/>
              <a:pPr marL="17859">
                <a:lnSpc>
                  <a:spcPts val="1434"/>
                </a:lnSpc>
              </a:pPr>
              <a:t>7</a:t>
            </a:fld>
            <a:endParaRPr spc="-4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729260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VGGNet</a:t>
            </a:r>
            <a:endParaRPr sz="4000" dirty="0"/>
          </a:p>
        </p:txBody>
      </p:sp>
      <p:sp>
        <p:nvSpPr>
          <p:cNvPr id="14" name="object 14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70</a:t>
            </a:fld>
            <a:endParaRPr sz="2667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28" y="764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28" y="3109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61" y="2683354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61" y="350471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33" y="5483251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7" y="2428075"/>
            <a:ext cx="5395805" cy="189280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(stride 1) 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But deeper, more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non-linearities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98637" y="4625173"/>
            <a:ext cx="4800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4966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2	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168" y="4637874"/>
            <a:ext cx="495215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fewer parameters: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3 *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 ) vs.  7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 channels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300" y="38073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71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300" y="279373"/>
            <a:ext cx="8549640" cy="5130465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84090">
              <a:lnSpc>
                <a:spcPts val="1907"/>
              </a:lnSpc>
              <a:spcBef>
                <a:spcPts val="207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(3*3*3)*64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2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7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2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435176" algn="just">
              <a:lnSpc>
                <a:spcPts val="1907"/>
              </a:lnSpc>
              <a:spcBef>
                <a:spcPts val="60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265847" algn="just">
              <a:lnSpc>
                <a:spcPts val="1907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265847" algn="just">
              <a:lnSpc>
                <a:spcPts val="1907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2158946">
              <a:lnSpc>
                <a:spcPts val="1907"/>
              </a:lnSpc>
              <a:spcBef>
                <a:spcPts val="60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600">
              <a:latin typeface="Arial"/>
              <a:cs typeface="Arial"/>
            </a:endParaRPr>
          </a:p>
          <a:p>
            <a:pPr marL="16933" algn="just">
              <a:lnSpc>
                <a:spcPts val="1833"/>
              </a:lnSpc>
            </a:pP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63288" y="363730"/>
            <a:ext cx="8529421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12269">
              <a:spcBef>
                <a:spcPts val="133"/>
              </a:spcBef>
            </a:pPr>
            <a:r>
              <a:rPr spc="-7" dirty="0"/>
              <a:t>(not </a:t>
            </a:r>
            <a:r>
              <a:rPr dirty="0"/>
              <a:t>counting</a:t>
            </a:r>
            <a:r>
              <a:rPr spc="-113" dirty="0"/>
              <a:t> </a:t>
            </a:r>
            <a:r>
              <a:rPr spc="-7" dirty="0"/>
              <a:t>biases)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96528" y="256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596528" y="2601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753733" y="4975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300" y="38073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72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5923562"/>
            <a:ext cx="6538941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12269">
              <a:spcBef>
                <a:spcPts val="133"/>
              </a:spcBef>
            </a:pPr>
            <a:r>
              <a:rPr sz="2800" spc="-7" dirty="0"/>
              <a:t>(not </a:t>
            </a:r>
            <a:r>
              <a:rPr sz="2800" dirty="0"/>
              <a:t>counting</a:t>
            </a:r>
            <a:r>
              <a:rPr sz="2800" spc="-113" dirty="0"/>
              <a:t> </a:t>
            </a:r>
            <a:r>
              <a:rPr sz="2800" spc="-7" dirty="0"/>
              <a:t>biases)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596528" y="256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96528" y="2601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753733" y="4975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300" y="279373"/>
            <a:ext cx="8549640" cy="583578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84090">
              <a:lnSpc>
                <a:spcPts val="1907"/>
              </a:lnSpc>
              <a:spcBef>
                <a:spcPts val="207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(3*3*3)*64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2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7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2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435176" algn="just">
              <a:lnSpc>
                <a:spcPts val="1907"/>
              </a:lnSpc>
              <a:spcBef>
                <a:spcPts val="60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13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907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13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907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158946">
              <a:lnSpc>
                <a:spcPts val="1907"/>
              </a:lnSpc>
              <a:spcBef>
                <a:spcPts val="60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33"/>
              </a:lnSpc>
            </a:pP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 dirty="0">
              <a:latin typeface="Arial"/>
              <a:cs typeface="Arial"/>
            </a:endParaRPr>
          </a:p>
          <a:p>
            <a:pPr marL="61805" marR="495288">
              <a:lnSpc>
                <a:spcPts val="2200"/>
              </a:lnSpc>
              <a:spcBef>
                <a:spcPts val="11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TOTAL memory: 24M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867" spc="-7" dirty="0">
                <a:latin typeface="Arial"/>
                <a:cs typeface="Arial"/>
              </a:rPr>
              <a:t>(only forward! ~*2 for bwd)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300" y="38073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300" y="279372"/>
            <a:ext cx="8549640" cy="5558852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84090">
              <a:lnSpc>
                <a:spcPts val="1907"/>
              </a:lnSpc>
              <a:spcBef>
                <a:spcPts val="207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(3*3*3)*64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2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6773">
              <a:lnSpc>
                <a:spcPts val="1907"/>
              </a:lnSpc>
              <a:spcBef>
                <a:spcPts val="67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2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435176" algn="just">
              <a:lnSpc>
                <a:spcPts val="1907"/>
              </a:lnSpc>
              <a:spcBef>
                <a:spcPts val="60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265847" algn="just">
              <a:lnSpc>
                <a:spcPts val="1907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 marR="265847" algn="just">
              <a:lnSpc>
                <a:spcPts val="1907"/>
              </a:lnSpc>
              <a:spcBef>
                <a:spcPts val="67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813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102,760,448</a:t>
            </a:r>
            <a:endParaRPr sz="1600">
              <a:latin typeface="Arial"/>
              <a:cs typeface="Arial"/>
            </a:endParaRPr>
          </a:p>
          <a:p>
            <a:pPr marL="16933" marR="2543322">
              <a:lnSpc>
                <a:spcPts val="1907"/>
              </a:lnSpc>
              <a:spcBef>
                <a:spcPts val="60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  </a:t>
            </a: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>
              <a:latin typeface="Arial"/>
              <a:cs typeface="Arial"/>
            </a:endParaRPr>
          </a:p>
          <a:p>
            <a:pPr marL="61805" algn="just">
              <a:spcBef>
                <a:spcPts val="967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TOTAL memory: 24M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867" spc="-7" dirty="0">
                <a:latin typeface="Arial"/>
                <a:cs typeface="Arial"/>
              </a:rPr>
              <a:t>(only forward! ~*2 for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bwd)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5867" y="327150"/>
            <a:ext cx="6011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Note: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5867" y="885950"/>
            <a:ext cx="195664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Most memory is</a:t>
            </a:r>
            <a:r>
              <a:rPr sz="1867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in  early</a:t>
            </a:r>
            <a:r>
              <a:rPr sz="1867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5867" y="3400550"/>
            <a:ext cx="1811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Most params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are  in late</a:t>
            </a:r>
            <a:r>
              <a:rPr sz="1867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FC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6399" y="4193133"/>
            <a:ext cx="2983653" cy="488527"/>
          </a:xfrm>
          <a:custGeom>
            <a:avLst/>
            <a:gdLst/>
            <a:ahLst/>
            <a:cxnLst/>
            <a:rect l="l" t="t" r="r" b="b"/>
            <a:pathLst>
              <a:path w="2237740" h="366395">
                <a:moveTo>
                  <a:pt x="2237400" y="0"/>
                </a:moveTo>
                <a:lnTo>
                  <a:pt x="0" y="36614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7019945" y="4627218"/>
            <a:ext cx="145929" cy="108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438751" y="719413"/>
            <a:ext cx="3733800" cy="317500"/>
          </a:xfrm>
          <a:custGeom>
            <a:avLst/>
            <a:gdLst/>
            <a:ahLst/>
            <a:cxnLst/>
            <a:rect l="l" t="t" r="r" b="b"/>
            <a:pathLst>
              <a:path w="2800350" h="238125">
                <a:moveTo>
                  <a:pt x="2800310" y="238115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311199" y="664908"/>
            <a:ext cx="143807" cy="109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900" y="5782141"/>
            <a:ext cx="364066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73</a:t>
            </a:fld>
            <a:endParaRPr sz="2667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729260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VGGNet</a:t>
            </a:r>
            <a:endParaRPr sz="4000" dirty="0"/>
          </a:p>
        </p:txBody>
      </p:sp>
      <p:sp>
        <p:nvSpPr>
          <p:cNvPr id="22" name="object 2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74</a:t>
            </a:fld>
            <a:endParaRPr sz="2667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659128"/>
            <a:ext cx="9372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Details: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766" y="1989328"/>
            <a:ext cx="5319605" cy="33251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339505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ILSVRC’14 2nd in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classification,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1st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 localization</a:t>
            </a:r>
            <a:endParaRPr sz="2133" dirty="0">
              <a:latin typeface="Arial"/>
              <a:cs typeface="Arial"/>
            </a:endParaRPr>
          </a:p>
          <a:p>
            <a:pPr marL="411470" marR="7789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Similar training procedure as Krizhevsky  2012</a:t>
            </a:r>
            <a:endParaRPr sz="2133" dirty="0">
              <a:latin typeface="Arial"/>
              <a:cs typeface="Arial"/>
            </a:endParaRPr>
          </a:p>
          <a:p>
            <a:pPr marL="411470" indent="-394537">
              <a:spcBef>
                <a:spcPts val="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No Local Response Normalisation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(LRN)</a:t>
            </a:r>
            <a:endParaRPr sz="2133" dirty="0">
              <a:latin typeface="Arial"/>
              <a:cs typeface="Arial"/>
            </a:endParaRPr>
          </a:p>
          <a:p>
            <a:pPr marL="411470" marR="507141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Use VGG16 or VGG19 (VGG19 only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slightly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better, more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memory)</a:t>
            </a:r>
            <a:endParaRPr sz="2133" dirty="0">
              <a:latin typeface="Arial"/>
              <a:cs typeface="Arial"/>
            </a:endParaRPr>
          </a:p>
          <a:p>
            <a:pPr marL="411470" indent="-394537">
              <a:spcBef>
                <a:spcPts val="40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Use ensembles for best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results</a:t>
            </a:r>
            <a:endParaRPr sz="2133" dirty="0">
              <a:latin typeface="Arial"/>
              <a:cs typeface="Arial"/>
            </a:endParaRPr>
          </a:p>
          <a:p>
            <a:pPr marL="411470" marR="47750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FC7 features generalize well to other  tasks</a:t>
            </a:r>
            <a:endParaRPr sz="2133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88528" y="764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088528" y="3109504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85861" y="2683354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4A86E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4A86E7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434343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463461" y="350471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776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A86E7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A86E7"/>
                      </a:solidFill>
                      <a:prstDash val="solid"/>
                    </a:lnL>
                    <a:lnR w="19050">
                      <a:solidFill>
                        <a:srgbClr val="4A86E7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9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34343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34343"/>
                      </a:solidFill>
                      <a:prstDash val="solid"/>
                    </a:lnL>
                    <a:lnR w="19050">
                      <a:solidFill>
                        <a:srgbClr val="434343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34343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112133" y="5483251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57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133" y="5483251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2082" y="4749215"/>
            <a:ext cx="486833" cy="402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conv1-2  conv1-1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2082" y="4139615"/>
            <a:ext cx="486833" cy="402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conv2-2  conv2-1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2082" y="3464282"/>
            <a:ext cx="486833" cy="4079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600"/>
              </a:lnSpc>
              <a:spcBef>
                <a:spcPts val="133"/>
              </a:spcBef>
            </a:pPr>
            <a:r>
              <a:rPr sz="933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conv3-2  conv3-1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2082" y="2603748"/>
            <a:ext cx="486833" cy="63506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33" b="1" spc="-27" dirty="0">
                <a:solidFill>
                  <a:srgbClr val="666666"/>
                </a:solidFill>
                <a:latin typeface="Century Gothic"/>
                <a:cs typeface="Century Gothic"/>
              </a:rPr>
              <a:t>conv4-3  conv4-2  conv4-1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42082" y="1749715"/>
            <a:ext cx="486833" cy="63506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33" b="1" spc="-27" dirty="0">
                <a:solidFill>
                  <a:srgbClr val="666666"/>
                </a:solidFill>
                <a:latin typeface="Century Gothic"/>
                <a:cs typeface="Century Gothic"/>
              </a:rPr>
              <a:t>conv5-3  conv5-2  conv5-1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81520" y="927881"/>
            <a:ext cx="207433" cy="6082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lnSpc>
                <a:spcPct val="1429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Century Gothic"/>
                <a:cs typeface="Century Gothic"/>
              </a:rPr>
              <a:t>fc8  fc7  fc6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7147" y="4749215"/>
            <a:ext cx="372533" cy="402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conv2  conv1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7147" y="4376675"/>
            <a:ext cx="37253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b="1" spc="-40" dirty="0">
                <a:solidFill>
                  <a:srgbClr val="666666"/>
                </a:solidFill>
                <a:latin typeface="Century Gothic"/>
                <a:cs typeface="Century Gothic"/>
              </a:rPr>
              <a:t>conv3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7147" y="3679015"/>
            <a:ext cx="372533" cy="402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conv5  conv4</a:t>
            </a:r>
            <a:endParaRPr sz="933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9520" y="3049815"/>
            <a:ext cx="207433" cy="4079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9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Century Gothic"/>
                <a:cs typeface="Century Gothic"/>
              </a:rPr>
              <a:t>fc7  fc6</a:t>
            </a:r>
            <a:endParaRPr sz="933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9054" y="1241500"/>
            <a:ext cx="8146263" cy="4425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55978" y="5874680"/>
            <a:ext cx="3540145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60432" y="1071299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9" y="0"/>
                </a:lnTo>
                <a:lnTo>
                  <a:pt x="2958899" y="544499"/>
                </a:lnTo>
                <a:lnTo>
                  <a:pt x="0" y="54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3361234" y="2699033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9" y="0"/>
                </a:lnTo>
                <a:lnTo>
                  <a:pt x="1608299" y="2274299"/>
                </a:lnTo>
                <a:lnTo>
                  <a:pt x="0" y="22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4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667" spc="-100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/>
          </a:p>
        </p:txBody>
      </p:sp>
      <p:sp>
        <p:nvSpPr>
          <p:cNvPr id="7" name="object 7"/>
          <p:cNvSpPr txBox="1"/>
          <p:nvPr/>
        </p:nvSpPr>
        <p:spPr>
          <a:xfrm>
            <a:off x="3904833" y="1616818"/>
            <a:ext cx="18643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867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3" y="2024633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34" y="0"/>
                </a:moveTo>
                <a:lnTo>
                  <a:pt x="0" y="39157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4384226" y="2532538"/>
            <a:ext cx="109253" cy="142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75</a:t>
            </a:fld>
            <a:endParaRPr sz="2667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866034" y="4195230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33" y="1512975"/>
            <a:ext cx="502920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2" y="2617873"/>
            <a:ext cx="4737947" cy="25866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million</a:t>
            </a:r>
            <a:r>
              <a:rPr sz="24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  <a:p>
            <a:pPr marL="422476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than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(6.7%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33" y="2357934"/>
            <a:ext cx="3841435" cy="181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811067" y="268757"/>
            <a:ext cx="1856699" cy="575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76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4" y="2020975"/>
            <a:ext cx="7484533" cy="255689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325624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“Inception module”: design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good local network topology  (network within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network) and  then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these modules on  top of each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267" dirty="0">
              <a:latin typeface="Times New Roman"/>
              <a:cs typeface="Times New Roman"/>
            </a:endParaRPr>
          </a:p>
          <a:p>
            <a:pPr marR="6773" algn="r"/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0833" y="2357934"/>
            <a:ext cx="3841435" cy="181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9811067" y="268757"/>
            <a:ext cx="1856699" cy="575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990165" y="2608633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9" y="0"/>
                </a:lnTo>
                <a:lnTo>
                  <a:pt x="944699" y="522599"/>
                </a:lnTo>
                <a:lnTo>
                  <a:pt x="0" y="522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8934742" y="2957032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67" y="0"/>
                </a:moveTo>
                <a:lnTo>
                  <a:pt x="0" y="71865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807246" y="2998371"/>
            <a:ext cx="143988" cy="108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77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100767" y="4308196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6599" y="3421065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67" y="2620466"/>
            <a:ext cx="1242907" cy="401819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A86E7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A86E7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A86E7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65" y="26204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7" y="26204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7" y="26204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9" y="1947866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5" y="3076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205978" y="3021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758237" y="3110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638864" y="3053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517999" y="3138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890058" y="3060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517999" y="3080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5316982" y="3026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669343" y="2398536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2" y="16644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542226" y="2344190"/>
            <a:ext cx="144901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657134" y="2442627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539326" y="2382610"/>
            <a:ext cx="147729" cy="110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617066" y="2419363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3347101" y="2366127"/>
            <a:ext cx="147587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181965" y="2395667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8"/>
                </a:moveTo>
                <a:lnTo>
                  <a:pt x="16383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3349373" y="2341233"/>
            <a:ext cx="144356" cy="1088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7019733" y="1318807"/>
            <a:ext cx="4447539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78</a:t>
            </a:fld>
            <a:endParaRPr sz="2667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223032" y="2055407"/>
            <a:ext cx="4231640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Multiple receptive field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(1x1, 3x3,  5x5)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33" y="3896909"/>
            <a:ext cx="389128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100767" y="4308196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6599" y="3421065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67" y="2620466"/>
            <a:ext cx="1242907" cy="401819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A86E7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A86E7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A86E7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65" y="26204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7" y="26204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7" y="26204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9" y="1947866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5" y="3076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205978" y="3021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758237" y="3110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638864" y="3053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517999" y="3138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890058" y="3060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517999" y="3080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5316982" y="3026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669343" y="2398536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2" y="16644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542226" y="2344190"/>
            <a:ext cx="144901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657134" y="2442627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539326" y="2382610"/>
            <a:ext cx="147729" cy="110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617066" y="2419363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3347101" y="2366127"/>
            <a:ext cx="147587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181965" y="2395667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8"/>
                </a:moveTo>
                <a:lnTo>
                  <a:pt x="16383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3349373" y="2341233"/>
            <a:ext cx="144356" cy="1088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7019733" y="1318807"/>
            <a:ext cx="4447539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79</a:t>
            </a:fld>
            <a:endParaRPr sz="2667"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223032" y="2055407"/>
            <a:ext cx="4231640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Multiple receptive field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(1x1, 3x3,  5x5)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33" y="3896909"/>
            <a:ext cx="389128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1334" y="4891768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984" y="725091"/>
            <a:ext cx="6996499" cy="68612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How </a:t>
            </a:r>
            <a:r>
              <a:rPr dirty="0"/>
              <a:t>to </a:t>
            </a:r>
            <a:r>
              <a:rPr spc="46" dirty="0"/>
              <a:t>teach </a:t>
            </a:r>
            <a:r>
              <a:rPr spc="-4" dirty="0"/>
              <a:t>a </a:t>
            </a:r>
            <a:r>
              <a:rPr spc="32" dirty="0"/>
              <a:t>machine</a:t>
            </a:r>
            <a:r>
              <a:rPr spc="-77" dirty="0"/>
              <a:t> </a:t>
            </a:r>
            <a:r>
              <a:rPr spc="-239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2497336" y="2437805"/>
            <a:ext cx="2009180" cy="2678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5613797" y="2437805"/>
            <a:ext cx="2009180" cy="267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4525795" y="3406671"/>
            <a:ext cx="1060230" cy="476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551164" y="3415596"/>
            <a:ext cx="1008072" cy="423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 txBox="1"/>
          <p:nvPr/>
        </p:nvSpPr>
        <p:spPr>
          <a:xfrm>
            <a:off x="4730642" y="3020244"/>
            <a:ext cx="650527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35" dirty="0">
                <a:latin typeface="Arial"/>
                <a:cs typeface="Arial"/>
              </a:rPr>
              <a:t>edges</a:t>
            </a:r>
            <a:endParaRPr sz="1758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41899" y="3406671"/>
            <a:ext cx="1060230" cy="476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7667625" y="3415596"/>
            <a:ext cx="1007715" cy="423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 txBox="1"/>
          <p:nvPr/>
        </p:nvSpPr>
        <p:spPr>
          <a:xfrm>
            <a:off x="7722739" y="3020244"/>
            <a:ext cx="898773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7" dirty="0">
                <a:latin typeface="Arial"/>
                <a:cs typeface="Arial"/>
              </a:rPr>
              <a:t>classifier</a:t>
            </a:r>
            <a:endParaRPr sz="1758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98682" y="3375116"/>
            <a:ext cx="1026030" cy="5399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8721328" y="3384352"/>
            <a:ext cx="973336" cy="482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 txBox="1"/>
          <p:nvPr/>
        </p:nvSpPr>
        <p:spPr>
          <a:xfrm>
            <a:off x="8721328" y="3475578"/>
            <a:ext cx="973336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42870">
              <a:spcBef>
                <a:spcPts val="70"/>
              </a:spcBef>
            </a:pPr>
            <a:r>
              <a:rPr sz="1758" spc="-18" dirty="0">
                <a:latin typeface="Arial"/>
                <a:cs typeface="Arial"/>
              </a:rPr>
              <a:t>Person</a:t>
            </a:r>
            <a:endParaRPr sz="175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95749" y="5329014"/>
            <a:ext cx="3636615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spc="-4" dirty="0">
                <a:latin typeface="Arial"/>
                <a:cs typeface="Arial"/>
              </a:rPr>
              <a:t>(or any other </a:t>
            </a:r>
            <a:r>
              <a:rPr sz="1758" b="1" spc="-4" dirty="0">
                <a:latin typeface="Arial"/>
                <a:cs typeface="Arial"/>
              </a:rPr>
              <a:t>hand-crafted</a:t>
            </a:r>
            <a:r>
              <a:rPr sz="1758" b="1" spc="4" dirty="0">
                <a:latin typeface="Arial"/>
                <a:cs typeface="Arial"/>
              </a:rPr>
              <a:t> </a:t>
            </a:r>
            <a:r>
              <a:rPr sz="1758" spc="-4" dirty="0">
                <a:latin typeface="Arial"/>
                <a:cs typeface="Arial"/>
              </a:rPr>
              <a:t>features)</a:t>
            </a:r>
            <a:endParaRPr sz="175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5005293" y="4672652"/>
            <a:ext cx="113586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54"/>
              </a:lnSpc>
            </a:pPr>
            <a:r>
              <a:rPr sz="2531" b="1" spc="-4" dirty="0">
                <a:solidFill>
                  <a:srgbClr val="C82506"/>
                </a:solidFill>
                <a:latin typeface="Arial"/>
                <a:cs typeface="Arial"/>
              </a:rPr>
              <a:t>Not </a:t>
            </a:r>
            <a:r>
              <a:rPr sz="2531" b="1" dirty="0">
                <a:solidFill>
                  <a:srgbClr val="C82506"/>
                </a:solidFill>
                <a:latin typeface="Arial"/>
                <a:cs typeface="Arial"/>
              </a:rPr>
              <a:t>a</a:t>
            </a:r>
            <a:r>
              <a:rPr sz="2531" b="1" spc="-63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531" b="1" dirty="0">
                <a:solidFill>
                  <a:srgbClr val="C82506"/>
                </a:solidFill>
                <a:latin typeface="Arial"/>
                <a:cs typeface="Arial"/>
              </a:rPr>
              <a:t>g</a:t>
            </a:r>
            <a:endParaRPr sz="253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18960000">
            <a:off x="5837992" y="4218096"/>
            <a:ext cx="37980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8"/>
              </a:lnSpc>
            </a:pPr>
            <a:r>
              <a:rPr sz="2531" b="1" dirty="0">
                <a:solidFill>
                  <a:srgbClr val="C82506"/>
                </a:solidFill>
                <a:latin typeface="Arial"/>
                <a:cs typeface="Arial"/>
              </a:rPr>
              <a:t>o</a:t>
            </a:r>
            <a:endParaRPr sz="2531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5690061" y="3188758"/>
            <a:ext cx="2734036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54"/>
              </a:lnSpc>
            </a:pPr>
            <a:r>
              <a:rPr sz="2531" b="1" spc="-4" dirty="0">
                <a:solidFill>
                  <a:srgbClr val="C82506"/>
                </a:solidFill>
                <a:latin typeface="Arial"/>
                <a:cs typeface="Arial"/>
              </a:rPr>
              <a:t>od</a:t>
            </a:r>
            <a:r>
              <a:rPr sz="2531" b="1" spc="-35" dirty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sz="2531" b="1" spc="-4" dirty="0">
                <a:solidFill>
                  <a:srgbClr val="C82506"/>
                </a:solidFill>
                <a:latin typeface="Arial"/>
                <a:cs typeface="Arial"/>
              </a:rPr>
              <a:t>representation</a:t>
            </a:r>
            <a:endParaRPr sz="2531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20516" y="1451076"/>
            <a:ext cx="7750969" cy="0"/>
          </a:xfrm>
          <a:custGeom>
            <a:avLst/>
            <a:gdLst/>
            <a:ahLst/>
            <a:cxnLst/>
            <a:rect l="l" t="t" r="r" b="b"/>
            <a:pathLst>
              <a:path w="11023600">
                <a:moveTo>
                  <a:pt x="0" y="0"/>
                </a:moveTo>
                <a:lnTo>
                  <a:pt x="11023605" y="0"/>
                </a:lnTo>
              </a:path>
            </a:pathLst>
          </a:custGeom>
          <a:ln w="381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4999657" y="4556146"/>
            <a:ext cx="162118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434"/>
              </a:lnSpc>
            </a:pPr>
            <a:r>
              <a:rPr spc="-4" dirty="0"/>
              <a:t>Caner Hazırbaş </a:t>
            </a:r>
            <a:r>
              <a:rPr spc="-56" dirty="0"/>
              <a:t>|</a:t>
            </a:r>
            <a:r>
              <a:rPr dirty="0"/>
              <a:t> </a:t>
            </a:r>
            <a:r>
              <a:rPr spc="4" dirty="0"/>
              <a:t>vision.in.tum.de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9385563" y="4616154"/>
            <a:ext cx="558551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59">
              <a:lnSpc>
                <a:spcPts val="1434"/>
              </a:lnSpc>
            </a:pPr>
            <a:fld id="{81D60167-4931-47E6-BA6A-407CBD079E47}" type="slidenum">
              <a:rPr spc="-4" dirty="0"/>
              <a:pPr marL="17859">
                <a:lnSpc>
                  <a:spcPts val="1434"/>
                </a:lnSpc>
              </a:pPr>
              <a:t>8</a:t>
            </a:fld>
            <a:endParaRPr spc="-4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3x3</a:t>
            </a:r>
            <a:r>
              <a:rPr sz="1600" b="1" spc="-33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47" dirty="0">
                <a:solidFill>
                  <a:srgbClr val="0000FF"/>
                </a:solidFill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5x5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3x3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80</a:t>
            </a:fld>
            <a:endParaRPr sz="2667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3x3</a:t>
            </a:r>
            <a:r>
              <a:rPr sz="1600" b="1" spc="-33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47" dirty="0">
                <a:solidFill>
                  <a:srgbClr val="0000FF"/>
                </a:solidFill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5x5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3x3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81</a:t>
            </a:fld>
            <a:endParaRPr sz="2667"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4" y="1373151"/>
            <a:ext cx="35322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Q1: What is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the  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with 128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filters?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4" y="1373151"/>
            <a:ext cx="35322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Q1: What is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the  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with 128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82</a:t>
            </a:fld>
            <a:endParaRPr sz="2667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1x1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4" y="1373151"/>
            <a:ext cx="342815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Q2: What are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sizes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 all different filter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operations?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83</a:t>
            </a:fld>
            <a:endParaRPr sz="2667"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1x1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4" y="1373151"/>
            <a:ext cx="342815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Q2: What are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sizes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 all different filter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operations?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4767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948501" y="3204718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49965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84</a:t>
            </a:fld>
            <a:endParaRPr sz="2667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3" y="1373151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4767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948501" y="3204718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49965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85</a:t>
            </a:fld>
            <a:endParaRPr sz="2667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3" y="1373151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4767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948501" y="3204718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49965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86</a:t>
            </a:fld>
            <a:endParaRPr sz="2667"/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745301" y="2290318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3" y="1373151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4767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948501" y="3204718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49965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87</a:t>
            </a:fld>
            <a:endParaRPr sz="2667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745301" y="2290318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63265" y="1885363"/>
            <a:ext cx="4504267" cy="16629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3" y="1373151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4767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948501" y="3204718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49965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88</a:t>
            </a:fld>
            <a:endParaRPr sz="2667"/>
          </a:p>
        </p:txBody>
      </p:sp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745301" y="2290318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63265" y="1885363"/>
            <a:ext cx="4504267" cy="16629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63266" y="3866563"/>
            <a:ext cx="299804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Very expensive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compute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63266" y="4526963"/>
            <a:ext cx="4505113" cy="132963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Pooling layer also preserves feature  depth, which means total depth after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concatenation 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only grow at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 layer!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134" y="831983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7" y="53241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6599" y="4437066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67" y="3636465"/>
            <a:ext cx="1242907" cy="334280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33" dirty="0">
                <a:latin typeface="Century Gothic"/>
                <a:cs typeface="Century Gothic"/>
              </a:rPr>
              <a:t> </a:t>
            </a:r>
            <a:r>
              <a:rPr sz="1600" b="1" spc="-47" dirty="0"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65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5x5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latin typeface="Century Gothic"/>
                <a:cs typeface="Century Gothic"/>
              </a:rPr>
              <a:t>3x3</a:t>
            </a:r>
            <a:r>
              <a:rPr sz="1600" b="1" spc="-40" dirty="0">
                <a:latin typeface="Century Gothic"/>
                <a:cs typeface="Century Gothic"/>
              </a:rPr>
              <a:t> </a:t>
            </a:r>
            <a:r>
              <a:rPr sz="1600" b="1" spc="-53" dirty="0"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7" y="3636466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9" y="26880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5" y="40920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205978" y="40378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758237" y="41260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638864" y="40696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517999" y="41548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3890058" y="40766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517999" y="40963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316982" y="40423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712447" y="3159611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14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588427" y="3106394"/>
            <a:ext cx="147605" cy="106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669904" y="3230961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6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3578137" y="3134386"/>
            <a:ext cx="134995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617066" y="3192944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1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398859" y="3125123"/>
            <a:ext cx="146696" cy="117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181965" y="3152335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8"/>
                </a:moveTo>
                <a:lnTo>
                  <a:pt x="167599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395040" y="3098633"/>
            <a:ext cx="146937" cy="107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189832" y="323567"/>
            <a:ext cx="4497493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4" y="1465771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601" y="45077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33" y="1373151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213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476732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1948501" y="3204718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33" y="318643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4996500" y="32047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89</a:t>
            </a:fld>
            <a:endParaRPr sz="2667"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354901" y="2290318"/>
            <a:ext cx="3617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0000FF"/>
                </a:solidFill>
                <a:latin typeface="Arial"/>
                <a:cs typeface="Arial"/>
              </a:rPr>
              <a:t>529k</a:t>
            </a:r>
            <a:endParaRPr sz="186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89832" y="2253967"/>
            <a:ext cx="4379805" cy="111047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Solution: “bottleneck” layers that  use 1x1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reduce  feature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700" y="273811"/>
            <a:ext cx="57003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0" dirty="0"/>
              <a:t>Manual </a:t>
            </a:r>
            <a:r>
              <a:rPr sz="4200" spc="-240" dirty="0"/>
              <a:t>Feature</a:t>
            </a:r>
            <a:r>
              <a:rPr sz="4200" spc="-610" dirty="0"/>
              <a:t> </a:t>
            </a:r>
            <a:r>
              <a:rPr sz="4200" spc="-110" dirty="0"/>
              <a:t>Extraction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75059" y="1636267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3954" y="1624076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3624" y="2538983"/>
            <a:ext cx="9009888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[2]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630004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Reminder: 1x1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convolutions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91901" y="2397825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5" y="0"/>
                </a:lnTo>
                <a:lnTo>
                  <a:pt x="987355" y="2004055"/>
                </a:lnTo>
                <a:lnTo>
                  <a:pt x="0" y="2004055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08374" y="1466301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9"/>
                </a:moveTo>
                <a:lnTo>
                  <a:pt x="0" y="698644"/>
                </a:lnTo>
                <a:lnTo>
                  <a:pt x="698644" y="0"/>
                </a:lnTo>
                <a:lnTo>
                  <a:pt x="698644" y="2004055"/>
                </a:lnTo>
                <a:lnTo>
                  <a:pt x="0" y="27026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91900" y="1466301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5" y="698644"/>
                </a:moveTo>
                <a:lnTo>
                  <a:pt x="0" y="698644"/>
                </a:lnTo>
                <a:lnTo>
                  <a:pt x="698644" y="0"/>
                </a:lnTo>
                <a:lnTo>
                  <a:pt x="1685999" y="0"/>
                </a:lnTo>
                <a:lnTo>
                  <a:pt x="987355" y="69864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691900" y="1466301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4"/>
                </a:moveTo>
                <a:lnTo>
                  <a:pt x="698644" y="0"/>
                </a:lnTo>
                <a:lnTo>
                  <a:pt x="1685999" y="0"/>
                </a:lnTo>
                <a:lnTo>
                  <a:pt x="1685999" y="2004055"/>
                </a:lnTo>
                <a:lnTo>
                  <a:pt x="987355" y="2702699"/>
                </a:lnTo>
                <a:lnTo>
                  <a:pt x="0" y="2702699"/>
                </a:lnTo>
                <a:lnTo>
                  <a:pt x="0" y="69864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91900" y="1466301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4"/>
                </a:moveTo>
                <a:lnTo>
                  <a:pt x="987355" y="698644"/>
                </a:lnTo>
                <a:lnTo>
                  <a:pt x="168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2008373" y="2397825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128266" y="51071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701" y="45882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334" y="26737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9365" y="3304500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508766" y="32835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508766" y="32835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4678332" y="2368942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87599" y="2228378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1" y="0"/>
                </a:lnTo>
                <a:lnTo>
                  <a:pt x="577741" y="2131141"/>
                </a:lnTo>
                <a:lnTo>
                  <a:pt x="0" y="2131141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8357922" y="1466301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9"/>
                </a:moveTo>
                <a:lnTo>
                  <a:pt x="0" y="571558"/>
                </a:lnTo>
                <a:lnTo>
                  <a:pt x="571558" y="0"/>
                </a:lnTo>
                <a:lnTo>
                  <a:pt x="571558" y="2131141"/>
                </a:lnTo>
                <a:lnTo>
                  <a:pt x="0" y="27026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7587599" y="1466301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1" y="571558"/>
                </a:moveTo>
                <a:lnTo>
                  <a:pt x="0" y="571558"/>
                </a:lnTo>
                <a:lnTo>
                  <a:pt x="571558" y="0"/>
                </a:lnTo>
                <a:lnTo>
                  <a:pt x="1149299" y="0"/>
                </a:lnTo>
                <a:lnTo>
                  <a:pt x="577741" y="57155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7587599" y="1466301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8"/>
                </a:moveTo>
                <a:lnTo>
                  <a:pt x="571558" y="0"/>
                </a:lnTo>
                <a:lnTo>
                  <a:pt x="1149299" y="0"/>
                </a:lnTo>
                <a:lnTo>
                  <a:pt x="1149299" y="2131141"/>
                </a:lnTo>
                <a:lnTo>
                  <a:pt x="577741" y="2702699"/>
                </a:lnTo>
                <a:lnTo>
                  <a:pt x="0" y="2702699"/>
                </a:lnTo>
                <a:lnTo>
                  <a:pt x="0" y="57155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7587599" y="1466301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8"/>
                </a:moveTo>
                <a:lnTo>
                  <a:pt x="577741" y="571558"/>
                </a:lnTo>
                <a:lnTo>
                  <a:pt x="1149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8357921" y="2228378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4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7714567" y="51071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90</a:t>
            </a:fld>
            <a:endParaRPr sz="2667"/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991401" y="46898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2834" y="291239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1133" y="3412942"/>
            <a:ext cx="3234267" cy="14835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(each filter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80"/>
            <a:ext cx="630004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Reminder: 1x1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convolutions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91901" y="2397825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5" y="0"/>
                </a:lnTo>
                <a:lnTo>
                  <a:pt x="987355" y="2004055"/>
                </a:lnTo>
                <a:lnTo>
                  <a:pt x="0" y="2004055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08374" y="1466301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9"/>
                </a:moveTo>
                <a:lnTo>
                  <a:pt x="0" y="698644"/>
                </a:lnTo>
                <a:lnTo>
                  <a:pt x="698644" y="0"/>
                </a:lnTo>
                <a:lnTo>
                  <a:pt x="698644" y="2004055"/>
                </a:lnTo>
                <a:lnTo>
                  <a:pt x="0" y="27026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91900" y="1466301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5" y="698644"/>
                </a:moveTo>
                <a:lnTo>
                  <a:pt x="0" y="698644"/>
                </a:lnTo>
                <a:lnTo>
                  <a:pt x="698644" y="0"/>
                </a:lnTo>
                <a:lnTo>
                  <a:pt x="1685999" y="0"/>
                </a:lnTo>
                <a:lnTo>
                  <a:pt x="987355" y="69864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691900" y="1466301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4"/>
                </a:moveTo>
                <a:lnTo>
                  <a:pt x="698644" y="0"/>
                </a:lnTo>
                <a:lnTo>
                  <a:pt x="1685999" y="0"/>
                </a:lnTo>
                <a:lnTo>
                  <a:pt x="1685999" y="2004055"/>
                </a:lnTo>
                <a:lnTo>
                  <a:pt x="987355" y="2702699"/>
                </a:lnTo>
                <a:lnTo>
                  <a:pt x="0" y="2702699"/>
                </a:lnTo>
                <a:lnTo>
                  <a:pt x="0" y="69864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91900" y="1466301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4"/>
                </a:moveTo>
                <a:lnTo>
                  <a:pt x="987355" y="698644"/>
                </a:lnTo>
                <a:lnTo>
                  <a:pt x="168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2008373" y="2397825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128266" y="51071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701" y="45882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334" y="26737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9365" y="3304500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508766" y="32835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508766" y="328352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4678332" y="2368942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87599" y="2228378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1" y="0"/>
                </a:lnTo>
                <a:lnTo>
                  <a:pt x="577741" y="2131141"/>
                </a:lnTo>
                <a:lnTo>
                  <a:pt x="0" y="2131141"/>
                </a:lnTo>
                <a:lnTo>
                  <a:pt x="0" y="0"/>
                </a:lnTo>
                <a:close/>
              </a:path>
            </a:pathLst>
          </a:custGeom>
          <a:solidFill>
            <a:srgbClr val="C9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8357922" y="1466301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9"/>
                </a:moveTo>
                <a:lnTo>
                  <a:pt x="0" y="571558"/>
                </a:lnTo>
                <a:lnTo>
                  <a:pt x="571558" y="0"/>
                </a:lnTo>
                <a:lnTo>
                  <a:pt x="571558" y="2131141"/>
                </a:lnTo>
                <a:lnTo>
                  <a:pt x="0" y="27026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7587599" y="1466301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1" y="571558"/>
                </a:moveTo>
                <a:lnTo>
                  <a:pt x="0" y="571558"/>
                </a:lnTo>
                <a:lnTo>
                  <a:pt x="571558" y="0"/>
                </a:lnTo>
                <a:lnTo>
                  <a:pt x="1149299" y="0"/>
                </a:lnTo>
                <a:lnTo>
                  <a:pt x="577741" y="57155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7587599" y="1466301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8"/>
                </a:moveTo>
                <a:lnTo>
                  <a:pt x="571558" y="0"/>
                </a:lnTo>
                <a:lnTo>
                  <a:pt x="1149299" y="0"/>
                </a:lnTo>
                <a:lnTo>
                  <a:pt x="1149299" y="2131141"/>
                </a:lnTo>
                <a:lnTo>
                  <a:pt x="577741" y="2702699"/>
                </a:lnTo>
                <a:lnTo>
                  <a:pt x="0" y="2702699"/>
                </a:lnTo>
                <a:lnTo>
                  <a:pt x="0" y="57155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7587599" y="1466301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8"/>
                </a:moveTo>
                <a:lnTo>
                  <a:pt x="577741" y="571558"/>
                </a:lnTo>
                <a:lnTo>
                  <a:pt x="1149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8357921" y="2228378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4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7714567" y="5107108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91</a:t>
            </a:fld>
            <a:endParaRPr sz="2667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991401" y="468987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2834" y="2912391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0867" y="3563975"/>
            <a:ext cx="3760047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preserves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spatial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dimensions, reduces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depth!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30868" y="4668875"/>
            <a:ext cx="3590713" cy="111047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Projects depth to lower  dimension (combination of  feature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maps)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83" y="4859046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module with dimension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reduction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0199" y="3624265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67" y="2823666"/>
            <a:ext cx="1242907" cy="401819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A86E7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A86E7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A86E7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5" y="28236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7" y="28236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7" y="28236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9" y="2151066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99578" y="32250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351837" y="33132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232464" y="32568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3111599" y="33420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483658" y="32638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111599" y="32835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4910582" y="32295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262943" y="2601736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2" y="16644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135826" y="2547390"/>
            <a:ext cx="144901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250734" y="2645827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132926" y="2585810"/>
            <a:ext cx="147729" cy="110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2210666" y="2622563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940701" y="2569327"/>
            <a:ext cx="147587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775567" y="2598867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8"/>
                </a:moveTo>
                <a:lnTo>
                  <a:pt x="16383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2942973" y="2544433"/>
            <a:ext cx="144356" cy="1088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7693467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693467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922441" y="34209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32" y="4159365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65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10563665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A86E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0885881" y="3420920"/>
            <a:ext cx="59859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A86E7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A86E7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A86E7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91285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9357541" y="27026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67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693467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7922441" y="27026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67" y="2738950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99" y="20148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212" y="3143782"/>
            <a:ext cx="109307" cy="261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219134" y="3931107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4"/>
                </a:moveTo>
                <a:lnTo>
                  <a:pt x="29891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584137" y="3861121"/>
            <a:ext cx="146273" cy="1190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219134" y="3862370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7"/>
                </a:moveTo>
                <a:lnTo>
                  <a:pt x="1361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11015259" y="3808266"/>
            <a:ext cx="145928" cy="108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9367143" y="2465518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2" y="16644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9240024" y="2411173"/>
            <a:ext cx="144901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9354933" y="2509611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9237126" y="2449592"/>
            <a:ext cx="147729" cy="1109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8314866" y="2486345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6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044901" y="2433111"/>
            <a:ext cx="147587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6793066" y="2465185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3"/>
                </a:moveTo>
                <a:lnTo>
                  <a:pt x="170362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046841" y="2410832"/>
            <a:ext cx="144859" cy="108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8458325" y="3888827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606" y="20290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8337019" y="3836598"/>
            <a:ext cx="148061" cy="1044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9128565" y="34234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128565" y="34234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 txBox="1"/>
          <p:nvPr/>
        </p:nvSpPr>
        <p:spPr>
          <a:xfrm>
            <a:off x="9357541" y="3438587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312" y="3143849"/>
            <a:ext cx="109307" cy="279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105636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105636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 txBox="1"/>
          <p:nvPr/>
        </p:nvSpPr>
        <p:spPr>
          <a:xfrm>
            <a:off x="10792641" y="27026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412" y="3143782"/>
            <a:ext cx="109307" cy="261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6818755" y="3321196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83" y="628626"/>
                </a:moveTo>
                <a:lnTo>
                  <a:pt x="1744045" y="607757"/>
                </a:lnTo>
                <a:lnTo>
                  <a:pt x="1678523" y="602560"/>
                </a:lnTo>
                <a:lnTo>
                  <a:pt x="1637804" y="600570"/>
                </a:lnTo>
                <a:lnTo>
                  <a:pt x="1592310" y="598719"/>
                </a:lnTo>
                <a:lnTo>
                  <a:pt x="1542439" y="596807"/>
                </a:lnTo>
                <a:lnTo>
                  <a:pt x="1488589" y="594634"/>
                </a:lnTo>
                <a:lnTo>
                  <a:pt x="1431157" y="591999"/>
                </a:lnTo>
                <a:lnTo>
                  <a:pt x="1370543" y="588702"/>
                </a:lnTo>
                <a:lnTo>
                  <a:pt x="1307143" y="584544"/>
                </a:lnTo>
                <a:lnTo>
                  <a:pt x="1241355" y="579323"/>
                </a:lnTo>
                <a:lnTo>
                  <a:pt x="1173578" y="572841"/>
                </a:lnTo>
                <a:lnTo>
                  <a:pt x="1104210" y="564896"/>
                </a:lnTo>
                <a:lnTo>
                  <a:pt x="1033647" y="555289"/>
                </a:lnTo>
                <a:lnTo>
                  <a:pt x="962289" y="543819"/>
                </a:lnTo>
                <a:lnTo>
                  <a:pt x="890533" y="530286"/>
                </a:lnTo>
                <a:lnTo>
                  <a:pt x="838073" y="518992"/>
                </a:lnTo>
                <a:lnTo>
                  <a:pt x="785769" y="506505"/>
                </a:lnTo>
                <a:lnTo>
                  <a:pt x="733775" y="492839"/>
                </a:lnTo>
                <a:lnTo>
                  <a:pt x="682247" y="478009"/>
                </a:lnTo>
                <a:lnTo>
                  <a:pt x="631340" y="462030"/>
                </a:lnTo>
                <a:lnTo>
                  <a:pt x="581210" y="444917"/>
                </a:lnTo>
                <a:lnTo>
                  <a:pt x="532011" y="426684"/>
                </a:lnTo>
                <a:lnTo>
                  <a:pt x="483899" y="407347"/>
                </a:lnTo>
                <a:lnTo>
                  <a:pt x="437030" y="386920"/>
                </a:lnTo>
                <a:lnTo>
                  <a:pt x="391558" y="365418"/>
                </a:lnTo>
                <a:lnTo>
                  <a:pt x="347639" y="342857"/>
                </a:lnTo>
                <a:lnTo>
                  <a:pt x="305428" y="319250"/>
                </a:lnTo>
                <a:lnTo>
                  <a:pt x="265080" y="294612"/>
                </a:lnTo>
                <a:lnTo>
                  <a:pt x="223653" y="266777"/>
                </a:lnTo>
                <a:lnTo>
                  <a:pt x="184792" y="237768"/>
                </a:lnTo>
                <a:lnTo>
                  <a:pt x="148696" y="207606"/>
                </a:lnTo>
                <a:lnTo>
                  <a:pt x="115561" y="176308"/>
                </a:lnTo>
                <a:lnTo>
                  <a:pt x="85585" y="143894"/>
                </a:lnTo>
                <a:lnTo>
                  <a:pt x="58965" y="110382"/>
                </a:lnTo>
                <a:lnTo>
                  <a:pt x="25760" y="58099"/>
                </a:lnTo>
                <a:lnTo>
                  <a:pt x="1217" y="34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6764698" y="3194869"/>
            <a:ext cx="108113" cy="146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211083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/>
          </a:p>
          <a:p>
            <a:pPr marL="175256"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</a:rPr>
              <a:t>[Szegedy et al.,</a:t>
            </a:r>
            <a:r>
              <a:rPr i="1" spc="-13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92</a:t>
            </a:fld>
            <a:endParaRPr sz="2667"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694367" y="44097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83" y="4859046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module with dimension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reduction</a:t>
            </a:r>
            <a:endParaRPr sz="21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0199" y="3624265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67" y="2823666"/>
            <a:ext cx="1242907" cy="401819"/>
          </a:xfrm>
          <a:prstGeom prst="rect">
            <a:avLst/>
          </a:prstGeom>
          <a:solidFill>
            <a:srgbClr val="C9DAF7"/>
          </a:solidFill>
          <a:ln w="19049">
            <a:solidFill>
              <a:srgbClr val="4A86E7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A86E7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A86E7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A86E7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5" y="28236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7" y="28236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7" y="2823666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9" y="2151066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33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8" y="25877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99578" y="3225092"/>
            <a:ext cx="145799" cy="108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351837" y="3313210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232464" y="3256835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3111599" y="3342072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5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483658" y="3263868"/>
            <a:ext cx="144087" cy="1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111599" y="3283520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5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4910582" y="3229584"/>
            <a:ext cx="146420" cy="107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3262943" y="2601736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2" y="16644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3135826" y="2547390"/>
            <a:ext cx="144901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250734" y="2645827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132926" y="2585810"/>
            <a:ext cx="147729" cy="110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2210666" y="2622563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940701" y="2569327"/>
            <a:ext cx="147587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775567" y="2598867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8"/>
                </a:moveTo>
                <a:lnTo>
                  <a:pt x="163830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2942973" y="2544433"/>
            <a:ext cx="144356" cy="1088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7693467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693467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7922441" y="34209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00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32" y="4159365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65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10563665" y="34057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A86E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0885881" y="3420920"/>
            <a:ext cx="59859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A86E7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A86E7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A86E7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91285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9357541" y="27026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67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693467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7922441" y="27026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67" y="2738950"/>
            <a:ext cx="1242907" cy="401819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99" y="2014850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212" y="3143782"/>
            <a:ext cx="109307" cy="261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9219134" y="3931107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4"/>
                </a:moveTo>
                <a:lnTo>
                  <a:pt x="29891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584137" y="3861121"/>
            <a:ext cx="146273" cy="1190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9219134" y="3862370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7"/>
                </a:moveTo>
                <a:lnTo>
                  <a:pt x="1361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11015259" y="3808266"/>
            <a:ext cx="145928" cy="108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9367143" y="2465518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2" y="166448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9240024" y="2411173"/>
            <a:ext cx="144901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9354933" y="2509611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9237126" y="2449592"/>
            <a:ext cx="147729" cy="1109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8314866" y="2486345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6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9044901" y="2433111"/>
            <a:ext cx="147587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6793066" y="2465185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3"/>
                </a:moveTo>
                <a:lnTo>
                  <a:pt x="170362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9046841" y="2410832"/>
            <a:ext cx="144859" cy="108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8458325" y="3888827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606" y="20290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8337019" y="3836598"/>
            <a:ext cx="148061" cy="1044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9128565" y="34234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9128565" y="34234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 txBox="1"/>
          <p:nvPr/>
        </p:nvSpPr>
        <p:spPr>
          <a:xfrm>
            <a:off x="9357541" y="3438587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00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312" y="3143849"/>
            <a:ext cx="109307" cy="279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105636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10563665" y="268745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 txBox="1"/>
          <p:nvPr/>
        </p:nvSpPr>
        <p:spPr>
          <a:xfrm>
            <a:off x="10792641" y="2702621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00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412" y="3143782"/>
            <a:ext cx="109307" cy="261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63"/>
          <p:cNvSpPr/>
          <p:nvPr/>
        </p:nvSpPr>
        <p:spPr>
          <a:xfrm>
            <a:off x="6818755" y="3321196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83" y="628626"/>
                </a:moveTo>
                <a:lnTo>
                  <a:pt x="1744045" y="607757"/>
                </a:lnTo>
                <a:lnTo>
                  <a:pt x="1678523" y="602560"/>
                </a:lnTo>
                <a:lnTo>
                  <a:pt x="1637804" y="600570"/>
                </a:lnTo>
                <a:lnTo>
                  <a:pt x="1592310" y="598719"/>
                </a:lnTo>
                <a:lnTo>
                  <a:pt x="1542439" y="596807"/>
                </a:lnTo>
                <a:lnTo>
                  <a:pt x="1488589" y="594634"/>
                </a:lnTo>
                <a:lnTo>
                  <a:pt x="1431157" y="591999"/>
                </a:lnTo>
                <a:lnTo>
                  <a:pt x="1370543" y="588702"/>
                </a:lnTo>
                <a:lnTo>
                  <a:pt x="1307143" y="584544"/>
                </a:lnTo>
                <a:lnTo>
                  <a:pt x="1241355" y="579323"/>
                </a:lnTo>
                <a:lnTo>
                  <a:pt x="1173578" y="572841"/>
                </a:lnTo>
                <a:lnTo>
                  <a:pt x="1104210" y="564896"/>
                </a:lnTo>
                <a:lnTo>
                  <a:pt x="1033647" y="555289"/>
                </a:lnTo>
                <a:lnTo>
                  <a:pt x="962289" y="543819"/>
                </a:lnTo>
                <a:lnTo>
                  <a:pt x="890533" y="530286"/>
                </a:lnTo>
                <a:lnTo>
                  <a:pt x="838073" y="518992"/>
                </a:lnTo>
                <a:lnTo>
                  <a:pt x="785769" y="506505"/>
                </a:lnTo>
                <a:lnTo>
                  <a:pt x="733775" y="492839"/>
                </a:lnTo>
                <a:lnTo>
                  <a:pt x="682247" y="478009"/>
                </a:lnTo>
                <a:lnTo>
                  <a:pt x="631340" y="462030"/>
                </a:lnTo>
                <a:lnTo>
                  <a:pt x="581210" y="444917"/>
                </a:lnTo>
                <a:lnTo>
                  <a:pt x="532011" y="426684"/>
                </a:lnTo>
                <a:lnTo>
                  <a:pt x="483899" y="407347"/>
                </a:lnTo>
                <a:lnTo>
                  <a:pt x="437030" y="386920"/>
                </a:lnTo>
                <a:lnTo>
                  <a:pt x="391558" y="365418"/>
                </a:lnTo>
                <a:lnTo>
                  <a:pt x="347639" y="342857"/>
                </a:lnTo>
                <a:lnTo>
                  <a:pt x="305428" y="319250"/>
                </a:lnTo>
                <a:lnTo>
                  <a:pt x="265080" y="294612"/>
                </a:lnTo>
                <a:lnTo>
                  <a:pt x="223653" y="266777"/>
                </a:lnTo>
                <a:lnTo>
                  <a:pt x="184792" y="237768"/>
                </a:lnTo>
                <a:lnTo>
                  <a:pt x="148696" y="207606"/>
                </a:lnTo>
                <a:lnTo>
                  <a:pt x="115561" y="176308"/>
                </a:lnTo>
                <a:lnTo>
                  <a:pt x="85585" y="143894"/>
                </a:lnTo>
                <a:lnTo>
                  <a:pt x="58965" y="110382"/>
                </a:lnTo>
                <a:lnTo>
                  <a:pt x="25760" y="58099"/>
                </a:lnTo>
                <a:lnTo>
                  <a:pt x="1217" y="34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4" name="object 64"/>
          <p:cNvSpPr/>
          <p:nvPr/>
        </p:nvSpPr>
        <p:spPr>
          <a:xfrm>
            <a:off x="6764698" y="3194869"/>
            <a:ext cx="108113" cy="146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68" name="object 6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93</a:t>
            </a:fld>
            <a:endParaRPr sz="2667"/>
          </a:p>
        </p:txBody>
      </p:sp>
      <p:sp>
        <p:nvSpPr>
          <p:cNvPr id="70" name="object 7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694367" y="4409795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36086" y="1078221"/>
            <a:ext cx="260858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42316" marR="6773" indent="-926230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1x1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r>
              <a:rPr sz="2133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“bottleneck”  layers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71017" y="5591912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module with dimension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reduction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56866" y="289429"/>
            <a:ext cx="387265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parallel layers as  naive example, and adding “1x1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 filter”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bottlenecks: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433" y="4764885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8499" y="40370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928499" y="40370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075468" y="3986655"/>
            <a:ext cx="94826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360671" marR="6773" indent="-344585">
              <a:lnSpc>
                <a:spcPts val="1907"/>
              </a:lnSpc>
              <a:spcBef>
                <a:spcPts val="207"/>
              </a:spcBef>
            </a:pPr>
            <a:r>
              <a:rPr sz="1600" b="1" spc="-27" dirty="0">
                <a:solidFill>
                  <a:srgbClr val="FF0000"/>
                </a:solidFill>
                <a:latin typeface="Century Gothic"/>
                <a:cs typeface="Century Gothic"/>
              </a:rPr>
              <a:t>1x1</a:t>
            </a:r>
            <a:r>
              <a:rPr sz="1600" b="1" spc="-107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FF0000"/>
                </a:solidFill>
                <a:latin typeface="Century Gothic"/>
                <a:cs typeface="Century Gothic"/>
              </a:rPr>
              <a:t>conv,  </a:t>
            </a:r>
            <a:r>
              <a:rPr sz="1600" b="1" spc="-13" dirty="0">
                <a:solidFill>
                  <a:srgbClr val="FF0000"/>
                </a:solidFill>
                <a:latin typeface="Century Gothic"/>
                <a:cs typeface="Century Gothic"/>
              </a:rPr>
              <a:t>64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765" y="4790632"/>
            <a:ext cx="1242907" cy="306921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581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581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98699" y="40370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4798699" y="40370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4994981" y="4107306"/>
            <a:ext cx="8492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3x3</a:t>
            </a:r>
            <a:r>
              <a:rPr sz="1600" b="1" spc="-8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47" dirty="0">
                <a:solidFill>
                  <a:srgbClr val="0000FF"/>
                </a:solidFill>
                <a:latin typeface="Century Gothic"/>
                <a:cs typeface="Century Gothic"/>
              </a:rPr>
              <a:t>pool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63600" y="3013917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5x5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96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28499" y="3013917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928499" y="3013917"/>
            <a:ext cx="1242907" cy="43601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3x3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192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9632" y="1833317"/>
            <a:ext cx="1422400" cy="401819"/>
          </a:xfrm>
          <a:prstGeom prst="rect">
            <a:avLst/>
          </a:prstGeom>
          <a:solidFill>
            <a:srgbClr val="D0E0E3"/>
          </a:solidFill>
          <a:ln w="19049">
            <a:solidFill>
              <a:srgbClr val="4581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581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581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49899" y="3925883"/>
            <a:ext cx="0" cy="11176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2495245" y="3470248"/>
            <a:ext cx="109307" cy="140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3454167" y="4562372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5" h="171450">
                <a:moveTo>
                  <a:pt x="0" y="171194"/>
                </a:moveTo>
                <a:lnTo>
                  <a:pt x="29891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3819169" y="4492387"/>
            <a:ext cx="146275" cy="119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3454167" y="4493635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7"/>
                </a:moveTo>
                <a:lnTo>
                  <a:pt x="13616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250292" y="4439533"/>
            <a:ext cx="145928" cy="108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3593359" y="2319657"/>
            <a:ext cx="1827107" cy="694267"/>
          </a:xfrm>
          <a:custGeom>
            <a:avLst/>
            <a:gdLst/>
            <a:ahLst/>
            <a:cxnLst/>
            <a:rect l="l" t="t" r="r" b="b"/>
            <a:pathLst>
              <a:path w="1370329" h="520700">
                <a:moveTo>
                  <a:pt x="1370055" y="52069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3472910" y="2266009"/>
            <a:ext cx="148052" cy="105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3539518" y="2389573"/>
            <a:ext cx="446193" cy="624840"/>
          </a:xfrm>
          <a:custGeom>
            <a:avLst/>
            <a:gdLst/>
            <a:ahLst/>
            <a:cxnLst/>
            <a:rect l="l" t="t" r="r" b="b"/>
            <a:pathLst>
              <a:path w="334644" h="468630">
                <a:moveTo>
                  <a:pt x="334111" y="46825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459867" y="2283043"/>
            <a:ext cx="126501" cy="14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549899" y="2362906"/>
            <a:ext cx="784013" cy="651087"/>
          </a:xfrm>
          <a:custGeom>
            <a:avLst/>
            <a:gdLst/>
            <a:ahLst/>
            <a:cxnLst/>
            <a:rect l="l" t="t" r="r" b="b"/>
            <a:pathLst>
              <a:path w="588010" h="488314">
                <a:moveTo>
                  <a:pt x="0" y="488257"/>
                </a:moveTo>
                <a:lnTo>
                  <a:pt x="58768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3293967" y="2276545"/>
            <a:ext cx="140871" cy="131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1028099" y="2313201"/>
            <a:ext cx="2278380" cy="752687"/>
          </a:xfrm>
          <a:custGeom>
            <a:avLst/>
            <a:gdLst/>
            <a:ahLst/>
            <a:cxnLst/>
            <a:rect l="l" t="t" r="r" b="b"/>
            <a:pathLst>
              <a:path w="1708785" h="564514">
                <a:moveTo>
                  <a:pt x="0" y="564161"/>
                </a:moveTo>
                <a:lnTo>
                  <a:pt x="17085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280330" y="2260663"/>
            <a:ext cx="148009" cy="105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2693358" y="4520094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4" h="203200">
                <a:moveTo>
                  <a:pt x="570606" y="20290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2572052" y="4467865"/>
            <a:ext cx="148061" cy="1044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363599" y="4054683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363600" y="4054683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9" y="0"/>
                </a:lnTo>
                <a:lnTo>
                  <a:pt x="932099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3510568" y="4004322"/>
            <a:ext cx="94826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360671" marR="6773" indent="-344585">
              <a:lnSpc>
                <a:spcPts val="1907"/>
              </a:lnSpc>
              <a:spcBef>
                <a:spcPts val="207"/>
              </a:spcBef>
            </a:pPr>
            <a:r>
              <a:rPr sz="1600" b="1" spc="-27" dirty="0">
                <a:solidFill>
                  <a:srgbClr val="FF0000"/>
                </a:solidFill>
                <a:latin typeface="Century Gothic"/>
                <a:cs typeface="Century Gothic"/>
              </a:rPr>
              <a:t>1x1</a:t>
            </a:r>
            <a:r>
              <a:rPr sz="1600" b="1" spc="-107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FF0000"/>
                </a:solidFill>
                <a:latin typeface="Century Gothic"/>
                <a:cs typeface="Century Gothic"/>
              </a:rPr>
              <a:t>conv,  </a:t>
            </a:r>
            <a:r>
              <a:rPr sz="1600" b="1" spc="-13" dirty="0">
                <a:solidFill>
                  <a:srgbClr val="FF0000"/>
                </a:solidFill>
                <a:latin typeface="Century Gothic"/>
                <a:cs typeface="Century Gothic"/>
              </a:rPr>
              <a:t>64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84999" y="3925883"/>
            <a:ext cx="0" cy="129540"/>
          </a:xfrm>
          <a:custGeom>
            <a:avLst/>
            <a:gdLst/>
            <a:ahLst/>
            <a:cxnLst/>
            <a:rect l="l" t="t" r="r" b="b"/>
            <a:pathLst>
              <a:path h="97155">
                <a:moveTo>
                  <a:pt x="0" y="0"/>
                </a:moveTo>
                <a:lnTo>
                  <a:pt x="0" y="9660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3930345" y="3470315"/>
            <a:ext cx="109307" cy="140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4798699" y="3013917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FF0000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FF0000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FF0000"/>
                </a:solidFill>
                <a:latin typeface="Century Gothic"/>
                <a:cs typeface="Century Gothic"/>
              </a:rPr>
              <a:t>64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20100" y="3925883"/>
            <a:ext cx="0" cy="11176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5365445" y="3470248"/>
            <a:ext cx="109307" cy="140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1041324" y="3649265"/>
            <a:ext cx="2413000" cy="1142153"/>
          </a:xfrm>
          <a:custGeom>
            <a:avLst/>
            <a:gdLst/>
            <a:ahLst/>
            <a:cxnLst/>
            <a:rect l="l" t="t" r="r" b="b"/>
            <a:pathLst>
              <a:path w="1809750" h="856614">
                <a:moveTo>
                  <a:pt x="1809631" y="856026"/>
                </a:moveTo>
                <a:lnTo>
                  <a:pt x="1805918" y="851564"/>
                </a:lnTo>
                <a:lnTo>
                  <a:pt x="1795041" y="848828"/>
                </a:lnTo>
                <a:lnTo>
                  <a:pt x="1777401" y="847531"/>
                </a:lnTo>
                <a:lnTo>
                  <a:pt x="1753394" y="847385"/>
                </a:lnTo>
                <a:lnTo>
                  <a:pt x="1723418" y="848101"/>
                </a:lnTo>
                <a:lnTo>
                  <a:pt x="1687872" y="849392"/>
                </a:lnTo>
                <a:lnTo>
                  <a:pt x="1647152" y="850969"/>
                </a:lnTo>
                <a:lnTo>
                  <a:pt x="1601658" y="852545"/>
                </a:lnTo>
                <a:lnTo>
                  <a:pt x="1551787" y="853830"/>
                </a:lnTo>
                <a:lnTo>
                  <a:pt x="1497937" y="854537"/>
                </a:lnTo>
                <a:lnTo>
                  <a:pt x="1440506" y="854378"/>
                </a:lnTo>
                <a:lnTo>
                  <a:pt x="1379891" y="853065"/>
                </a:lnTo>
                <a:lnTo>
                  <a:pt x="1316491" y="850309"/>
                </a:lnTo>
                <a:lnTo>
                  <a:pt x="1250703" y="845823"/>
                </a:lnTo>
                <a:lnTo>
                  <a:pt x="1182926" y="839318"/>
                </a:lnTo>
                <a:lnTo>
                  <a:pt x="1113558" y="830506"/>
                </a:lnTo>
                <a:lnTo>
                  <a:pt x="1042996" y="819099"/>
                </a:lnTo>
                <a:lnTo>
                  <a:pt x="971637" y="804809"/>
                </a:lnTo>
                <a:lnTo>
                  <a:pt x="899881" y="787348"/>
                </a:lnTo>
                <a:lnTo>
                  <a:pt x="851165" y="773566"/>
                </a:lnTo>
                <a:lnTo>
                  <a:pt x="802574" y="758214"/>
                </a:lnTo>
                <a:lnTo>
                  <a:pt x="754231" y="741317"/>
                </a:lnTo>
                <a:lnTo>
                  <a:pt x="706261" y="722899"/>
                </a:lnTo>
                <a:lnTo>
                  <a:pt x="658789" y="702983"/>
                </a:lnTo>
                <a:lnTo>
                  <a:pt x="611938" y="681593"/>
                </a:lnTo>
                <a:lnTo>
                  <a:pt x="565833" y="658752"/>
                </a:lnTo>
                <a:lnTo>
                  <a:pt x="520598" y="634485"/>
                </a:lnTo>
                <a:lnTo>
                  <a:pt x="476358" y="608814"/>
                </a:lnTo>
                <a:lnTo>
                  <a:pt x="433237" y="581765"/>
                </a:lnTo>
                <a:lnTo>
                  <a:pt x="391359" y="553361"/>
                </a:lnTo>
                <a:lnTo>
                  <a:pt x="350849" y="523624"/>
                </a:lnTo>
                <a:lnTo>
                  <a:pt x="311830" y="492580"/>
                </a:lnTo>
                <a:lnTo>
                  <a:pt x="274428" y="460252"/>
                </a:lnTo>
                <a:lnTo>
                  <a:pt x="238767" y="426663"/>
                </a:lnTo>
                <a:lnTo>
                  <a:pt x="204970" y="391838"/>
                </a:lnTo>
                <a:lnTo>
                  <a:pt x="173163" y="355800"/>
                </a:lnTo>
                <a:lnTo>
                  <a:pt x="143469" y="318573"/>
                </a:lnTo>
                <a:lnTo>
                  <a:pt x="116014" y="280180"/>
                </a:lnTo>
                <a:lnTo>
                  <a:pt x="90920" y="240646"/>
                </a:lnTo>
                <a:lnTo>
                  <a:pt x="68313" y="199994"/>
                </a:lnTo>
                <a:lnTo>
                  <a:pt x="50669" y="163526"/>
                </a:lnTo>
                <a:lnTo>
                  <a:pt x="35108" y="126235"/>
                </a:lnTo>
                <a:lnTo>
                  <a:pt x="21712" y="88139"/>
                </a:lnTo>
                <a:lnTo>
                  <a:pt x="10565" y="49253"/>
                </a:lnTo>
                <a:lnTo>
                  <a:pt x="1750" y="9592"/>
                </a:lnTo>
                <a:lnTo>
                  <a:pt x="817" y="4581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986827" y="3521727"/>
            <a:ext cx="108995" cy="1438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 txBox="1"/>
          <p:nvPr/>
        </p:nvSpPr>
        <p:spPr>
          <a:xfrm>
            <a:off x="406700" y="3065417"/>
            <a:ext cx="1242907" cy="436017"/>
          </a:xfrm>
          <a:prstGeom prst="rect">
            <a:avLst/>
          </a:prstGeom>
          <a:solidFill>
            <a:srgbClr val="FC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7" dirty="0">
                <a:solidFill>
                  <a:srgbClr val="0000FF"/>
                </a:solidFill>
                <a:latin typeface="Century Gothic"/>
                <a:cs typeface="Century Gothic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Century Gothic"/>
                <a:cs typeface="Century Gothic"/>
              </a:rPr>
              <a:t> </a:t>
            </a:r>
            <a:r>
              <a:rPr sz="1600" b="1" spc="-53" dirty="0">
                <a:solidFill>
                  <a:srgbClr val="0000FF"/>
                </a:solidFill>
                <a:latin typeface="Century Gothic"/>
                <a:cs typeface="Century Gothic"/>
              </a:rPr>
              <a:t>conv,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ts val="1753"/>
              </a:lnSpc>
            </a:pPr>
            <a:r>
              <a:rPr sz="1600" b="1" spc="-13" dirty="0">
                <a:solidFill>
                  <a:srgbClr val="0000FF"/>
                </a:solidFill>
                <a:latin typeface="Century Gothic"/>
                <a:cs typeface="Century Gothic"/>
              </a:rPr>
              <a:t>128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38700" y="3557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 txBox="1"/>
          <p:nvPr/>
        </p:nvSpPr>
        <p:spPr>
          <a:xfrm>
            <a:off x="1936067" y="3575367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61099" y="3557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3358467" y="3575367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85100" y="3557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 txBox="1"/>
          <p:nvPr/>
        </p:nvSpPr>
        <p:spPr>
          <a:xfrm>
            <a:off x="4882467" y="357536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4700" y="2541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 txBox="1"/>
          <p:nvPr/>
        </p:nvSpPr>
        <p:spPr>
          <a:xfrm>
            <a:off x="412067" y="255936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838700" y="2541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3362699" y="2541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 txBox="1"/>
          <p:nvPr/>
        </p:nvSpPr>
        <p:spPr>
          <a:xfrm>
            <a:off x="1936067" y="2559367"/>
            <a:ext cx="25857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540048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85100" y="2541083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9" y="0"/>
                </a:lnTo>
                <a:lnTo>
                  <a:pt x="1066799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 txBox="1"/>
          <p:nvPr/>
        </p:nvSpPr>
        <p:spPr>
          <a:xfrm>
            <a:off x="4882467" y="2559367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94</a:t>
            </a:fld>
            <a:endParaRPr sz="2667"/>
          </a:p>
        </p:txBody>
      </p:sp>
      <p:sp>
        <p:nvSpPr>
          <p:cNvPr id="62" name="object 6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858465" y="1682163"/>
            <a:ext cx="4504267" cy="26673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28x28x192x3x3x64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28x28x96x5x5x64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358M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58466" y="4653963"/>
            <a:ext cx="4923367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Compared to 854M ops for naive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version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Bottleneck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also reduce depth after  pooling</a:t>
            </a:r>
            <a:r>
              <a:rPr sz="21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133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7000" y="141341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28x28x480</a:t>
            </a:r>
            <a:endParaRPr sz="18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850034" y="4195230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0833" y="2357934"/>
            <a:ext cx="3841435" cy="1813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9811067" y="268757"/>
            <a:ext cx="1856699" cy="575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9990165" y="2608633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9" y="0"/>
                </a:lnTo>
                <a:lnTo>
                  <a:pt x="944699" y="522599"/>
                </a:lnTo>
                <a:lnTo>
                  <a:pt x="0" y="522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8934742" y="2957032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67" y="0"/>
                </a:moveTo>
                <a:lnTo>
                  <a:pt x="0" y="71865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807246" y="2998371"/>
            <a:ext cx="143988" cy="108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102202" y="2170354"/>
            <a:ext cx="301413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-5927" algn="ctr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Inception modules  with dimension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reduction  on top of each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1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95</a:t>
            </a:fld>
            <a:endParaRPr sz="2667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863984" y="1381100"/>
            <a:ext cx="10152725" cy="327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11212" y="4816897"/>
            <a:ext cx="1807633" cy="99486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1438" marR="6773" indent="-75351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Stem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Network:  Conv-Pool-  2x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Conv-Pool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833" y="3109133"/>
            <a:ext cx="2044700" cy="828887"/>
          </a:xfrm>
          <a:custGeom>
            <a:avLst/>
            <a:gdLst/>
            <a:ahLst/>
            <a:cxnLst/>
            <a:rect l="l" t="t" r="r" b="b"/>
            <a:pathLst>
              <a:path w="1533525" h="621664">
                <a:moveTo>
                  <a:pt x="0" y="0"/>
                </a:moveTo>
                <a:lnTo>
                  <a:pt x="1533299" y="0"/>
                </a:lnTo>
                <a:lnTo>
                  <a:pt x="1533299" y="621299"/>
                </a:lnTo>
                <a:lnTo>
                  <a:pt x="0" y="621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516199" y="4089491"/>
            <a:ext cx="50800" cy="640927"/>
          </a:xfrm>
          <a:custGeom>
            <a:avLst/>
            <a:gdLst/>
            <a:ahLst/>
            <a:cxnLst/>
            <a:rect l="l" t="t" r="r" b="b"/>
            <a:pathLst>
              <a:path w="38100" h="480695">
                <a:moveTo>
                  <a:pt x="0" y="480656"/>
                </a:moveTo>
                <a:lnTo>
                  <a:pt x="3807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512443" y="3961883"/>
            <a:ext cx="109045" cy="143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388302" y="1430395"/>
            <a:ext cx="1926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 err="1">
                <a:solidFill>
                  <a:srgbClr val="0000FF"/>
                </a:solidFill>
                <a:latin typeface="Arial"/>
                <a:cs typeface="Arial"/>
              </a:rPr>
              <a:t>GoogLeNet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  </a:t>
            </a:r>
            <a:r>
              <a:rPr sz="2133" spc="-7" dirty="0" err="1">
                <a:solidFill>
                  <a:srgbClr val="0000FF"/>
                </a:solidFill>
                <a:latin typeface="Arial"/>
                <a:cs typeface="Arial"/>
              </a:rPr>
              <a:t>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96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863984" y="1381100"/>
            <a:ext cx="10152725" cy="327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8302" y="1430395"/>
            <a:ext cx="1926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2709" y="5182363"/>
            <a:ext cx="2180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81645" marR="6773" indent="-565559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Stacked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  Modules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1200" y="1242200"/>
            <a:ext cx="7492153" cy="3418840"/>
          </a:xfrm>
          <a:custGeom>
            <a:avLst/>
            <a:gdLst/>
            <a:ahLst/>
            <a:cxnLst/>
            <a:rect l="l" t="t" r="r" b="b"/>
            <a:pathLst>
              <a:path w="5619115" h="2564129">
                <a:moveTo>
                  <a:pt x="0" y="0"/>
                </a:moveTo>
                <a:lnTo>
                  <a:pt x="5618699" y="0"/>
                </a:lnTo>
                <a:lnTo>
                  <a:pt x="5618699" y="2563499"/>
                </a:lnTo>
                <a:lnTo>
                  <a:pt x="0" y="25634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285225" y="4684623"/>
            <a:ext cx="109212" cy="417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97</a:t>
            </a:fld>
            <a:endParaRPr sz="2667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863984" y="1381100"/>
            <a:ext cx="10152725" cy="327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8302" y="1430395"/>
            <a:ext cx="1926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6552" y="5164663"/>
            <a:ext cx="19752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6299" y="1982199"/>
            <a:ext cx="1098973" cy="778933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9" y="0"/>
                </a:lnTo>
                <a:lnTo>
                  <a:pt x="824099" y="584099"/>
                </a:lnTo>
                <a:lnTo>
                  <a:pt x="0" y="58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990100" y="2908482"/>
            <a:ext cx="577427" cy="2216573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8"/>
                </a:moveTo>
                <a:lnTo>
                  <a:pt x="432895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0513995" y="2784233"/>
            <a:ext cx="106599" cy="147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98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6"/>
            <a:ext cx="5529580" cy="7181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 err="1">
                <a:solidFill>
                  <a:srgbClr val="000000"/>
                </a:solidFill>
              </a:rPr>
              <a:t>GoogLeNet</a:t>
            </a:r>
            <a:endParaRPr lang="en-US" sz="4000" dirty="0"/>
          </a:p>
        </p:txBody>
      </p:sp>
      <p:sp>
        <p:nvSpPr>
          <p:cNvPr id="3" name="object 3"/>
          <p:cNvSpPr/>
          <p:nvPr/>
        </p:nvSpPr>
        <p:spPr>
          <a:xfrm>
            <a:off x="863984" y="1381100"/>
            <a:ext cx="10152725" cy="3279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8302" y="1430395"/>
            <a:ext cx="1926167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8316" y="5164663"/>
            <a:ext cx="3870960" cy="66009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947396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Classifier output  (removed expensive FC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layers!)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6299" y="1982199"/>
            <a:ext cx="1098973" cy="778933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9" y="0"/>
                </a:lnTo>
                <a:lnTo>
                  <a:pt x="824099" y="584099"/>
                </a:lnTo>
                <a:lnTo>
                  <a:pt x="0" y="584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990100" y="2908482"/>
            <a:ext cx="577427" cy="2216573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8"/>
                </a:moveTo>
                <a:lnTo>
                  <a:pt x="432895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0513995" y="2784233"/>
            <a:ext cx="106599" cy="147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10568" y="6290133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4907852" y="8753595"/>
            <a:ext cx="105917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sz="2667" dirty="0"/>
              <a:pPr marL="16933">
                <a:lnSpc>
                  <a:spcPts val="3173"/>
                </a:lnSpc>
              </a:pPr>
              <a:t>99</a:t>
            </a:fld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6590876" y="8639803"/>
            <a:ext cx="3074245" cy="304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10907</Words>
  <Application>Microsoft Office PowerPoint</Application>
  <PresentationFormat>宽屏</PresentationFormat>
  <Paragraphs>2100</Paragraphs>
  <Slides>145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145</vt:i4>
      </vt:variant>
    </vt:vector>
  </HeadingPairs>
  <TitlesOfParts>
    <vt:vector size="158" baseType="lpstr">
      <vt:lpstr>Alfa Slab One</vt:lpstr>
      <vt:lpstr>DejaVu Sans</vt:lpstr>
      <vt:lpstr>DejaVu Serif</vt:lpstr>
      <vt:lpstr>Arial</vt:lpstr>
      <vt:lpstr>Calibri</vt:lpstr>
      <vt:lpstr>Calibri Light</vt:lpstr>
      <vt:lpstr>Cambria Math</vt:lpstr>
      <vt:lpstr>Century Gothic</vt:lpstr>
      <vt:lpstr>Times New Roman</vt:lpstr>
      <vt:lpstr>Trebuchet MS</vt:lpstr>
      <vt:lpstr>Wingdings</vt:lpstr>
      <vt:lpstr>Wingdings 2</vt:lpstr>
      <vt:lpstr>Office Theme</vt:lpstr>
      <vt:lpstr>PowerPoint 演示文稿</vt:lpstr>
      <vt:lpstr>What Computers “See”</vt:lpstr>
      <vt:lpstr>Images are Numbers</vt:lpstr>
      <vt:lpstr>Images are Numbers</vt:lpstr>
      <vt:lpstr>Images are Numbers</vt:lpstr>
      <vt:lpstr>Tasks in Computer Vision</vt:lpstr>
      <vt:lpstr>How to teach a machine ?</vt:lpstr>
      <vt:lpstr>How to teach a machine ?</vt:lpstr>
      <vt:lpstr>Manual Feature Extraction</vt:lpstr>
      <vt:lpstr>PowerPoint 演示文稿</vt:lpstr>
      <vt:lpstr>Learning Feature Representations</vt:lpstr>
      <vt:lpstr>Learning Visual Features</vt:lpstr>
      <vt:lpstr>Fully Connected Neural Network</vt:lpstr>
      <vt:lpstr>Fully Connected Neural Network</vt:lpstr>
      <vt:lpstr>Fully Connected Neural Network</vt:lpstr>
      <vt:lpstr>Using Spatial Structure</vt:lpstr>
      <vt:lpstr>Using Spatial Structure</vt:lpstr>
      <vt:lpstr>Applying Filters to Extract Features</vt:lpstr>
      <vt:lpstr>Feature Extraction with Convolution</vt:lpstr>
      <vt:lpstr>Feature Extraction and Convolution A Case Study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Producing Feature Maps</vt:lpstr>
      <vt:lpstr>Feature Extraction with Convolution</vt:lpstr>
      <vt:lpstr>Convolutional Neural Networks (CNNs)</vt:lpstr>
      <vt:lpstr>CNNs for Classification</vt:lpstr>
      <vt:lpstr>Convolutional Layers: Local Connectivity</vt:lpstr>
      <vt:lpstr>CNNs: Spatial Arrangement of Output Volume</vt:lpstr>
      <vt:lpstr>Introducing Non-Linearity</vt:lpstr>
      <vt:lpstr>Pooling</vt:lpstr>
      <vt:lpstr>Representation Learning in Deep CNNs</vt:lpstr>
      <vt:lpstr>CNNs for Classification: Feature Learning</vt:lpstr>
      <vt:lpstr>CNNs for Classification: Class Probabilities</vt:lpstr>
      <vt:lpstr>CNNs:Training with Backpropagation</vt:lpstr>
      <vt:lpstr>Pros &amp; Cons</vt:lpstr>
      <vt:lpstr>CNNs for Classification: ImageNet</vt:lpstr>
      <vt:lpstr>ImageNet Dataset</vt:lpstr>
      <vt:lpstr>ImageNet Challenge</vt:lpstr>
      <vt:lpstr>ImageNet Large Scale Visual Recognition Challenge (ILSVRC) winners</vt:lpstr>
      <vt:lpstr>PowerPoint 演示文稿</vt:lpstr>
      <vt:lpstr>Introduction</vt:lpstr>
      <vt:lpstr>Architecture</vt:lpstr>
      <vt:lpstr>Activation function</vt:lpstr>
      <vt:lpstr>Activation function</vt:lpstr>
      <vt:lpstr>PowerPoint 演示文稿</vt:lpstr>
      <vt:lpstr>Local Response Normalization</vt:lpstr>
      <vt:lpstr>Local Response Normalization</vt:lpstr>
      <vt:lpstr>Overlapping Pooling</vt:lpstr>
      <vt:lpstr>Overlapping Pooling</vt:lpstr>
      <vt:lpstr>Overall Architecture</vt:lpstr>
      <vt:lpstr>Reducing Overfitting - Dropout</vt:lpstr>
      <vt:lpstr>Reducing Overfitting - Dropout</vt:lpstr>
      <vt:lpstr>Stochastic Gradient Descent</vt:lpstr>
      <vt:lpstr>Stochastic Gradient Descent</vt:lpstr>
      <vt:lpstr>Case Study: AlexNet</vt:lpstr>
      <vt:lpstr>ImageNet Large Scale Visual Recognition Challenge (ILSVRC) winners</vt:lpstr>
      <vt:lpstr>ImageNet Large Scale Visual Recognition Challenge (ILSVRC) winners</vt:lpstr>
      <vt:lpstr>Case Study: VGGNet</vt:lpstr>
      <vt:lpstr>Case Study: VGGNet</vt:lpstr>
      <vt:lpstr>Case Study: VGGNet</vt:lpstr>
      <vt:lpstr>Case Study: VGGNet</vt:lpstr>
      <vt:lpstr>Case Study: VGGNet</vt:lpstr>
      <vt:lpstr>(not counting biases)</vt:lpstr>
      <vt:lpstr>(not counting biases)</vt:lpstr>
      <vt:lpstr>PowerPoint 演示文稿</vt:lpstr>
      <vt:lpstr>Case Study: VGGNet</vt:lpstr>
      <vt:lpstr>ImageNet Large Scale Visual Recognition Challenge (ILSVRC) winners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Reminder: 1x1 convolutions</vt:lpstr>
      <vt:lpstr>Reminder: 1x1 convolutions</vt:lpstr>
      <vt:lpstr>Case Study: GoogLeNet [Szegedy et al., 2014]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ImageNet Large Scale Visual Recognition Challenge (ILSVRC) winners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ImageNet Large Scale Visual Recognition Challenge (ILSVRC) winners</vt:lpstr>
      <vt:lpstr>Comparing complexity...</vt:lpstr>
      <vt:lpstr>Comparing complexity...</vt:lpstr>
      <vt:lpstr>VGG: Highest  memory, most  operations</vt:lpstr>
      <vt:lpstr>GoogLeNet:  most efficient</vt:lpstr>
      <vt:lpstr>AlexNet: Smaller compute, still memory  heavy, lower accuracy</vt:lpstr>
      <vt:lpstr>ResNet: Moderate efficiency depending on  model, highest accuracy</vt:lpstr>
      <vt:lpstr>Forward pass time and power consumption</vt:lpstr>
      <vt:lpstr>An Architecture for Many Applications</vt:lpstr>
      <vt:lpstr>An Architecture for Many Applications</vt:lpstr>
      <vt:lpstr>Beyond Classification</vt:lpstr>
      <vt:lpstr>Semantic Segmentation: FCNs</vt:lpstr>
      <vt:lpstr>Driving Scene Segmentation</vt:lpstr>
      <vt:lpstr>Driving Scene Segmentation</vt:lpstr>
      <vt:lpstr>PowerPoint 演示文稿</vt:lpstr>
      <vt:lpstr>Image Captioning using RNNs</vt:lpstr>
      <vt:lpstr>Image Captioning using RNNs</vt:lpstr>
      <vt:lpstr>Deep Learning for Computer Vision:  Impact and Summary</vt:lpstr>
      <vt:lpstr>Data, Data, Data</vt:lpstr>
      <vt:lpstr>Deep Learning for Computer Vision: Impact</vt:lpstr>
      <vt:lpstr>Impact: Face Detection</vt:lpstr>
      <vt:lpstr>Impact: Self-Driving Cars</vt:lpstr>
      <vt:lpstr>Impact: Healthcare</vt:lpstr>
      <vt:lpstr>Deep Learning for Computer Vision: Summary</vt:lpstr>
      <vt:lpstr>End of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何 飞</cp:lastModifiedBy>
  <cp:revision>24</cp:revision>
  <dcterms:created xsi:type="dcterms:W3CDTF">2019-10-31T18:52:02Z</dcterms:created>
  <dcterms:modified xsi:type="dcterms:W3CDTF">2019-11-05T14:33:21Z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2019-10-31T00:00:00Z</vt:filetime>
  </property>
</Properties>
</file>